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9" r:id="rId6"/>
    <p:sldMasterId id="2147483702" r:id="rId7"/>
    <p:sldMasterId id="2147483715" r:id="rId8"/>
  </p:sldMasterIdLst>
  <p:notesMasterIdLst>
    <p:notesMasterId r:id="rId47"/>
  </p:notesMasterIdLst>
  <p:sldIdLst>
    <p:sldId id="256" r:id="rId9"/>
    <p:sldId id="285" r:id="rId10"/>
    <p:sldId id="348" r:id="rId11"/>
    <p:sldId id="375" r:id="rId12"/>
    <p:sldId id="307" r:id="rId13"/>
    <p:sldId id="262" r:id="rId14"/>
    <p:sldId id="362" r:id="rId15"/>
    <p:sldId id="357" r:id="rId16"/>
    <p:sldId id="358" r:id="rId17"/>
    <p:sldId id="382" r:id="rId18"/>
    <p:sldId id="366" r:id="rId19"/>
    <p:sldId id="386" r:id="rId20"/>
    <p:sldId id="404" r:id="rId21"/>
    <p:sldId id="383" r:id="rId22"/>
    <p:sldId id="403" r:id="rId23"/>
    <p:sldId id="384" r:id="rId24"/>
    <p:sldId id="402" r:id="rId25"/>
    <p:sldId id="387" r:id="rId26"/>
    <p:sldId id="364" r:id="rId27"/>
    <p:sldId id="385" r:id="rId28"/>
    <p:sldId id="368" r:id="rId29"/>
    <p:sldId id="370" r:id="rId30"/>
    <p:sldId id="282" r:id="rId31"/>
    <p:sldId id="371" r:id="rId32"/>
    <p:sldId id="378" r:id="rId33"/>
    <p:sldId id="388" r:id="rId34"/>
    <p:sldId id="389" r:id="rId35"/>
    <p:sldId id="396" r:id="rId36"/>
    <p:sldId id="390" r:id="rId37"/>
    <p:sldId id="391" r:id="rId38"/>
    <p:sldId id="392" r:id="rId39"/>
    <p:sldId id="398" r:id="rId40"/>
    <p:sldId id="399" r:id="rId41"/>
    <p:sldId id="400" r:id="rId42"/>
    <p:sldId id="401" r:id="rId43"/>
    <p:sldId id="397" r:id="rId44"/>
    <p:sldId id="393" r:id="rId45"/>
    <p:sldId id="40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6822DB-F774-4141-946B-F2F0F4D34225}">
          <p14:sldIdLst>
            <p14:sldId id="256"/>
            <p14:sldId id="285"/>
          </p14:sldIdLst>
        </p14:section>
        <p14:section name="EDI Overview" id="{1FBB1597-702C-4D66-9AB3-FAE67A5B6183}">
          <p14:sldIdLst>
            <p14:sldId id="348"/>
            <p14:sldId id="375"/>
            <p14:sldId id="307"/>
            <p14:sldId id="262"/>
            <p14:sldId id="362"/>
          </p14:sldIdLst>
        </p14:section>
        <p14:section name="BAM Overview" id="{5CD407CB-9623-4131-A3DE-44F2FACA7B5D}">
          <p14:sldIdLst>
            <p14:sldId id="357"/>
            <p14:sldId id="358"/>
            <p14:sldId id="382"/>
            <p14:sldId id="366"/>
            <p14:sldId id="386"/>
            <p14:sldId id="404"/>
            <p14:sldId id="383"/>
            <p14:sldId id="403"/>
            <p14:sldId id="384"/>
            <p14:sldId id="402"/>
            <p14:sldId id="387"/>
            <p14:sldId id="364"/>
            <p14:sldId id="385"/>
            <p14:sldId id="368"/>
            <p14:sldId id="370"/>
          </p14:sldIdLst>
        </p14:section>
        <p14:section name="Scenarios" id="{18022BAF-6039-402A-8C72-5B971B1758D2}">
          <p14:sldIdLst>
            <p14:sldId id="282"/>
            <p14:sldId id="371"/>
            <p14:sldId id="378"/>
            <p14:sldId id="388"/>
            <p14:sldId id="389"/>
            <p14:sldId id="396"/>
            <p14:sldId id="390"/>
            <p14:sldId id="391"/>
            <p14:sldId id="392"/>
            <p14:sldId id="398"/>
            <p14:sldId id="399"/>
            <p14:sldId id="400"/>
            <p14:sldId id="401"/>
          </p14:sldIdLst>
        </p14:section>
        <p14:section name="Ending" id="{AC5C8857-7FCA-41ED-8323-52F2097CE970}">
          <p14:sldIdLst>
            <p14:sldId id="397"/>
            <p14:sldId id="393"/>
            <p14:sldId id="4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60035" autoAdjust="0"/>
  </p:normalViewPr>
  <p:slideViewPr>
    <p:cSldViewPr>
      <p:cViewPr>
        <p:scale>
          <a:sx n="40" d="100"/>
          <a:sy n="40" d="100"/>
        </p:scale>
        <p:origin x="-2724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471A-8DA9-49DF-92A8-246E35FE740D}" type="datetimeFigureOut">
              <a:rPr lang="en-US" smtClean="0"/>
              <a:pPr/>
              <a:t>10/20/2011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2DEDE-56F8-47C9-8F50-F16649C35C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3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14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15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16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17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marL="0" indent="0">
              <a:buNone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18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marL="0" indent="0">
              <a:buNone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3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20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marL="0" indent="0">
              <a:buNone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8511DC7-825A-4D8D-8BFF-A64B5A635A56}" type="datetime8">
              <a:rPr lang="en-US" smtClean="0"/>
              <a:pPr/>
              <a:t>10/20/2011 6:11 PM</a:t>
            </a:fld>
            <a:endParaRPr lang="en-US" smtClean="0"/>
          </a:p>
        </p:txBody>
      </p:sp>
      <p:sp>
        <p:nvSpPr>
          <p:cNvPr id="1136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pitchFamily="34" charset="0"/>
              </a:rPr>
              <a:t>© 2006 Microsoft Corporation. All rights reserved.</a:t>
            </a:r>
          </a:p>
          <a:p>
            <a:pPr eaLnBrk="0" hangingPunct="0"/>
            <a:r>
              <a:rPr lang="en-US" smtClean="0">
                <a:cs typeface="Arial" pitchFamily="34" charset="0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1136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CC868-3537-4976-97FA-85B1E8B5B84E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13669" name="TextBox 3"/>
          <p:cNvSpPr txBox="1">
            <a:spLocks noGrp="1"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20" tIns="44861" rIns="89720" bIns="44861"/>
          <a:lstStyle/>
          <a:p>
            <a:pPr algn="r" defTabSz="896841">
              <a:spcBef>
                <a:spcPct val="0"/>
              </a:spcBef>
            </a:pPr>
            <a:fld id="{607BCCFD-F213-41A8-882C-CBEE5F41A9AA}" type="datetime8">
              <a:rPr lang="en-US" sz="1200">
                <a:latin typeface="Times New Roman" pitchFamily="18" charset="0"/>
              </a:rPr>
              <a:pPr algn="r" defTabSz="896841">
                <a:spcBef>
                  <a:spcPct val="0"/>
                </a:spcBef>
              </a:pPr>
              <a:t>10/20/2011 6:11 PM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113670" name="TextBox 4"/>
          <p:cNvSpPr txBox="1">
            <a:spLocks noGrp="1" noChangeArrowheads="1"/>
          </p:cNvSpPr>
          <p:nvPr/>
        </p:nvSpPr>
        <p:spPr bwMode="auto">
          <a:xfrm>
            <a:off x="5583239" y="8685213"/>
            <a:ext cx="1273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20" tIns="44861" rIns="89720" bIns="44861" anchor="b"/>
          <a:lstStyle/>
          <a:p>
            <a:pPr algn="r" defTabSz="896841">
              <a:spcBef>
                <a:spcPct val="0"/>
              </a:spcBef>
            </a:pPr>
            <a:fld id="{1E01477A-107C-4BC9-8374-D390AC085B12}" type="slidenum">
              <a:rPr lang="en-US" sz="1200">
                <a:latin typeface="Times New Roman" pitchFamily="18" charset="0"/>
              </a:rPr>
              <a:pPr algn="r" defTabSz="896841">
                <a:spcBef>
                  <a:spcPct val="0"/>
                </a:spcBef>
              </a:pPr>
              <a:t>22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113671" name="TextBox 5"/>
          <p:cNvSpPr txBox="1">
            <a:spLocks noGrp="1" noChangeArrowheads="1"/>
          </p:cNvSpPr>
          <p:nvPr/>
        </p:nvSpPr>
        <p:spPr bwMode="auto">
          <a:xfrm>
            <a:off x="0" y="8791575"/>
            <a:ext cx="56673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20" tIns="44861" rIns="89720" bIns="44861" anchor="b"/>
          <a:lstStyle/>
          <a:p>
            <a:pPr defTabSz="896841">
              <a:spcBef>
                <a:spcPct val="0"/>
              </a:spcBef>
            </a:pPr>
            <a:r>
              <a:rPr lang="en-US" sz="800" dirty="0">
                <a:cs typeface="Arial" pitchFamily="34" charset="0"/>
              </a:rPr>
              <a:t>© 2005 Microsoft Corporation. All rights reserved.</a:t>
            </a:r>
          </a:p>
          <a:p>
            <a:pPr defTabSz="896841">
              <a:spcBef>
                <a:spcPct val="0"/>
              </a:spcBef>
            </a:pPr>
            <a:r>
              <a:rPr lang="en-US" sz="800" dirty="0">
                <a:cs typeface="Arial" pitchFamily="34" charset="0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113672" name="Rectangle 3686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 algn="ctr">
            <a:headEnd type="none" w="med" len="med"/>
            <a:tailEnd type="none" w="med" len="med"/>
          </a:ln>
        </p:spPr>
      </p:sp>
      <p:sp>
        <p:nvSpPr>
          <p:cNvPr id="1220611" name="Rectangle 1220610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425" tIns="45713" rIns="91425" bIns="45713"/>
          <a:lstStyle/>
          <a:p>
            <a:pPr>
              <a:spcBef>
                <a:spcPct val="0"/>
              </a:spcBef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itchFamily="34" charset="0"/>
              <a:buNone/>
            </a:pPr>
            <a:endParaRPr lang="pt-P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7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5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lang="pt-PT" sz="1600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92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3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9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81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8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3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0CB99-47E3-46F4-AAEB-3919FBEFC014}" type="slidenum">
              <a:rPr lang="en-US" smtClean="0">
                <a:solidFill>
                  <a:prstClr val="black"/>
                </a:solidFill>
                <a:latin typeface="Segoe" pitchFamily="34" charset="0"/>
              </a:rPr>
              <a:pPr/>
              <a:t>6</a:t>
            </a:fld>
            <a:endParaRPr lang="en-US" dirty="0">
              <a:solidFill>
                <a:prstClr val="black"/>
              </a:solidFill>
              <a:latin typeface="Segoe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9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marL="0" indent="0">
              <a:buNone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10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lang="pt-P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2DEDE-56F8-47C9-8F50-F16649C35C8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8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12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marL="0" indent="0">
              <a:buNone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A6B1-8835-407B-911B-A864BC80799E}" type="slidenum">
              <a:rPr lang="en-US"/>
              <a:pPr/>
              <a:t>13</a:t>
            </a:fld>
            <a:endParaRPr lang="en-US"/>
          </a:p>
        </p:txBody>
      </p:sp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marL="0" indent="0">
              <a:buNone/>
            </a:pP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1" descr="Title_bar_dark_RED_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117088"/>
            <a:ext cx="9169400" cy="134540"/>
          </a:xfrm>
          <a:prstGeom prst="rect">
            <a:avLst/>
          </a:prstGeom>
        </p:spPr>
      </p:pic>
      <p:pic>
        <p:nvPicPr>
          <p:cNvPr id="6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432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2 - Prints in GRAYSCALE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524505"/>
            <a:ext cx="7681913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Event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49" y="3272135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Event Date | Location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124200"/>
            <a:ext cx="457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0" y="3124200"/>
            <a:ext cx="457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W:\TRANSFER\MBupload\SERVER-new\Logo\BizTalk\BizTalk\BizTalk_h_rgb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5" y="927660"/>
            <a:ext cx="2409825" cy="52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110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14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8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830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514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0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8" y="2729806"/>
            <a:ext cx="8040951" cy="1384994"/>
          </a:xfrm>
        </p:spPr>
        <p:txBody>
          <a:bodyPr anchor="b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solidFill>
                  <a:srgbClr val="D7002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5" name="Picture 14" descr="Title_bar_dark_RED_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250" y="4117087"/>
            <a:ext cx="8439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03680"/>
          </a:xfrm>
        </p:spPr>
        <p:txBody>
          <a:bodyPr/>
          <a:lstStyle>
            <a:lvl1pPr>
              <a:lnSpc>
                <a:spcPct val="90000"/>
              </a:lnSpc>
              <a:buSzPct val="130000"/>
              <a:buFont typeface="Arial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800" kern="12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514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0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8" y="2729806"/>
            <a:ext cx="8040951" cy="1384994"/>
          </a:xfrm>
        </p:spPr>
        <p:txBody>
          <a:bodyPr anchor="b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solidFill>
                  <a:srgbClr val="D7002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5" name="Picture 14" descr="Title_bar_dark_RED_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250" y="4117087"/>
            <a:ext cx="8439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4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- Prints in GRAYSCALE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524505"/>
            <a:ext cx="7681913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Event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49" y="5638800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Event Date | Location</a:t>
            </a:r>
            <a:endParaRPr lang="en-US" dirty="0"/>
          </a:p>
        </p:txBody>
      </p:sp>
      <p:pic>
        <p:nvPicPr>
          <p:cNvPr id="7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  <p:pic>
        <p:nvPicPr>
          <p:cNvPr id="6" name="Picture 2" descr="\\cmcreate\Brandteam\EPRO\WIP-Nate\Server_Brand\Templates\Powerpoint\working photo\photo_RED_Delo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97034"/>
            <a:ext cx="3352800" cy="2302065"/>
          </a:xfrm>
          <a:prstGeom prst="rect">
            <a:avLst/>
          </a:prstGeom>
          <a:noFill/>
        </p:spPr>
      </p:pic>
      <p:pic>
        <p:nvPicPr>
          <p:cNvPr id="8" name="Picture 2" descr="W:\TRANSFER\MBupload\SERVER-new\Logo\BizTalk\BizTalk\BizTalk_h_rgb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5" y="927660"/>
            <a:ext cx="2409825" cy="520140"/>
          </a:xfrm>
          <a:prstGeom prst="rect">
            <a:avLst/>
          </a:prstGeom>
          <a:noFill/>
        </p:spPr>
      </p:pic>
      <p:pic>
        <p:nvPicPr>
          <p:cNvPr id="9" name="Picture 2" descr="\\cmcreate\Brandteam\EPRO\WIP-Nate\Server_Brand\Templates\Powerpoint\working photo\photo_RED_Delores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97034"/>
            <a:ext cx="3352800" cy="23020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64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2 - Prints in GRAYSCALE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524505"/>
            <a:ext cx="7681913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Event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49" y="3272135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Event Date | Location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124200"/>
            <a:ext cx="457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0" y="3124200"/>
            <a:ext cx="457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W:\TRANSFER\MBupload\SERVER-new\Logo\BizTalk\BizTalk\BizTalk_h_rgb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5" y="927660"/>
            <a:ext cx="2409825" cy="52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1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5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8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64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le_bar_light_RE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133850"/>
            <a:ext cx="9144000" cy="2724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 baseline="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 descr="Title_bar_dark_RED_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250" y="4117087"/>
            <a:ext cx="8439150" cy="123825"/>
          </a:xfrm>
          <a:prstGeom prst="rect">
            <a:avLst/>
          </a:prstGeom>
        </p:spPr>
      </p:pic>
      <p:pic>
        <p:nvPicPr>
          <p:cNvPr id="6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51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_bar_light_RE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133850"/>
            <a:ext cx="9144000" cy="2724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514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0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8" y="2729806"/>
            <a:ext cx="8040951" cy="1384994"/>
          </a:xfrm>
        </p:spPr>
        <p:txBody>
          <a:bodyPr anchor="b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solidFill>
                  <a:srgbClr val="D7002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5" name="Picture 14" descr="Title_bar_dark_RED_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250" y="4117087"/>
            <a:ext cx="8439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03680"/>
          </a:xfrm>
        </p:spPr>
        <p:txBody>
          <a:bodyPr/>
          <a:lstStyle>
            <a:lvl1pPr>
              <a:lnSpc>
                <a:spcPct val="90000"/>
              </a:lnSpc>
              <a:buSzPct val="130000"/>
              <a:buFont typeface="Arial" pitchFamily="34" charset="0"/>
              <a:buChar char="•"/>
              <a:defRPr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defRPr>
            </a:lvl1pPr>
            <a:lvl2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8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03680"/>
          </a:xfrm>
        </p:spPr>
        <p:txBody>
          <a:bodyPr/>
          <a:lstStyle>
            <a:lvl1pPr>
              <a:lnSpc>
                <a:spcPct val="90000"/>
              </a:lnSpc>
              <a:buSzPct val="130000"/>
              <a:buFont typeface="Arial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8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00000"/>
              <a:buFont typeface="Segoe" pitchFamily="34" charset="0"/>
              <a:buChar char="−"/>
              <a:defRPr lang="en-US" sz="2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0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4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- Prints in GRAYSCALE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524505"/>
            <a:ext cx="7681913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Event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49" y="5638800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Event Date | Location</a:t>
            </a:r>
            <a:endParaRPr lang="en-US" dirty="0"/>
          </a:p>
        </p:txBody>
      </p:sp>
      <p:pic>
        <p:nvPicPr>
          <p:cNvPr id="7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  <p:pic>
        <p:nvPicPr>
          <p:cNvPr id="6" name="Picture 2" descr="\\cmcreate\Brandteam\EPRO\WIP-Nate\Server_Brand\Templates\Powerpoint\working photo\photo_RED_Delo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97034"/>
            <a:ext cx="3352800" cy="2302065"/>
          </a:xfrm>
          <a:prstGeom prst="rect">
            <a:avLst/>
          </a:prstGeom>
          <a:noFill/>
        </p:spPr>
      </p:pic>
      <p:pic>
        <p:nvPicPr>
          <p:cNvPr id="9" name="Picture 2" descr="\\cmcreate\Brandteam\EPRO\WIP-Nate\Server_Brand\Templates\Powerpoint\working photo\photo_RED_Olivier2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048000"/>
            <a:ext cx="3343275" cy="2295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43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2 - Prints in GRAYSCALE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524505"/>
            <a:ext cx="7681913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Event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49" y="3272135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Event Date | Location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124200"/>
            <a:ext cx="457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0" y="3124200"/>
            <a:ext cx="457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42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56138" y="3048000"/>
            <a:ext cx="6863256" cy="528151"/>
          </a:xfrm>
        </p:spPr>
        <p:txBody>
          <a:bodyPr vert="horz" wrap="square" lIns="91440" tIns="45720" rIns="91440" bIns="45720" rtlCol="0" anchor="t">
            <a:noAutofit/>
          </a:bodyPr>
          <a:lstStyle>
            <a:lvl1pPr marL="0"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660635" y="3647886"/>
            <a:ext cx="5854263" cy="461665"/>
          </a:xfrm>
        </p:spPr>
        <p:txBody>
          <a:bodyPr vert="horz" lIns="91440" tIns="45720" rIns="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SzPct val="90000"/>
              <a:buFont typeface="Wingdings 2" pitchFamily="18" charset="2"/>
              <a:buNone/>
              <a:tabLst>
                <a:tab pos="914400" algn="l"/>
              </a:tabLst>
              <a:defRPr lang="en-US" sz="1800" kern="1200" dirty="0">
                <a:solidFill>
                  <a:schemeClr val="bg1"/>
                </a:solidFill>
                <a:latin typeface="Segoe UI" pitchFamily="34" charset="0"/>
                <a:ea typeface="+mj-ea"/>
                <a:cs typeface="+mj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" descr="C:\ArtStudio_DH\Projects\50040_AppFabric\Working\All_LOGOS_p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5757863"/>
            <a:ext cx="6599238" cy="82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85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Phot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48056" y="4837176"/>
            <a:ext cx="8247888" cy="484632"/>
          </a:xfrm>
        </p:spPr>
        <p:txBody>
          <a:bodyPr vert="horz" wrap="square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645152"/>
          </a:xfrm>
        </p:spPr>
        <p:txBody>
          <a:bodyPr anchor="ctr"/>
          <a:lstStyle>
            <a:lvl1pPr algn="ctr">
              <a:defRPr>
                <a:latin typeface="Segoe UI" pitchFamily="34" charset="0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52328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ArtStudio_DH\Projects\50040_AppFabric\Working\All_LOGOS_p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5757863"/>
            <a:ext cx="6599238" cy="82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72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no Phot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327148" y="4151376"/>
            <a:ext cx="4489704" cy="475488"/>
          </a:xfrm>
        </p:spPr>
        <p:txBody>
          <a:bodyPr vert="horz" wrap="square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C:\ArtStudio_DH\Projects\50040_AppFabric\Working\All_LOGOS_p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5757863"/>
            <a:ext cx="6599238" cy="82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02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0" y="4767942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895600" y="4876800"/>
            <a:ext cx="3361592" cy="838200"/>
          </a:xfrm>
        </p:spPr>
        <p:txBody>
          <a:bodyPr vert="horz" wrap="square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751388"/>
          </a:xfrm>
        </p:spPr>
        <p:txBody>
          <a:bodyPr anchor="ctr"/>
          <a:lstStyle>
            <a:lvl1pPr algn="ctr">
              <a:defRPr>
                <a:latin typeface="Segoe UI" pitchFamily="34" charset="0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49240" y="4037018"/>
            <a:ext cx="3499945" cy="1093758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r" defTabSz="4572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000" b="0" kern="1200" cap="none" spc="0" dirty="0" smtClean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8" name="Picture 2" descr="C:\ArtStudio_DH\Projects\50040_AppFabric\Working\All_LOGOS_p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5757863"/>
            <a:ext cx="6599238" cy="82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3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43500"/>
          </a:xfrm>
        </p:spPr>
        <p:txBody>
          <a:bodyPr anchor="t"/>
          <a:lstStyle>
            <a:lvl1pPr>
              <a:buSzPct val="100000"/>
              <a:buFont typeface="Arial" pitchFamily="34" charset="0"/>
              <a:buChar char="•"/>
              <a:defRPr>
                <a:latin typeface="Segoe UI" pitchFamily="34" charset="0"/>
              </a:defRPr>
            </a:lvl1pPr>
            <a:lvl2pPr>
              <a:defRPr>
                <a:latin typeface="Segoe UI" pitchFamily="34" charset="0"/>
              </a:defRPr>
            </a:lvl2pPr>
            <a:lvl3pPr>
              <a:defRPr>
                <a:latin typeface="Segoe UI" pitchFamily="34" charset="0"/>
              </a:defRPr>
            </a:lvl3pPr>
            <a:lvl4pPr>
              <a:defRPr>
                <a:latin typeface="Segoe UI" pitchFamily="34" charset="0"/>
              </a:defRPr>
            </a:lvl4pPr>
            <a:lvl5pPr>
              <a:defRPr>
                <a:latin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8353549" y="6414854"/>
            <a:ext cx="365760" cy="244485"/>
          </a:xfrm>
          <a:prstGeom prst="rect">
            <a:avLst/>
          </a:prstGeom>
        </p:spPr>
        <p:txBody>
          <a:bodyPr anchor="b"/>
          <a:lstStyle>
            <a:lvl1pPr algn="l">
              <a:defRPr sz="700">
                <a:solidFill>
                  <a:schemeClr val="bg1"/>
                </a:solidFill>
                <a:latin typeface="Segoe UI Semibold" pitchFamily="34" charset="0"/>
              </a:defRPr>
            </a:lvl1pPr>
          </a:lstStyle>
          <a:p>
            <a:fld id="{028F6CB6-376B-4822-816C-FE7F9E5510A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0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_Text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143001"/>
            <a:ext cx="4445876" cy="5106978"/>
          </a:xfrm>
        </p:spPr>
        <p:txBody>
          <a:bodyPr anchor="t"/>
          <a:lstStyle>
            <a:lvl1pPr>
              <a:buSzPct val="100000"/>
              <a:buFont typeface="Arial" pitchFamily="34" charset="0"/>
              <a:buChar char="•"/>
              <a:defRPr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98123" y="1344057"/>
            <a:ext cx="4068051" cy="4891643"/>
          </a:xfrm>
        </p:spPr>
        <p:txBody>
          <a:bodyPr/>
          <a:lstStyle>
            <a:lvl1pPr>
              <a:defRPr>
                <a:latin typeface="Segoe UI" pitchFamily="34" charset="0"/>
              </a:defRPr>
            </a:lvl1pPr>
            <a:lvl2pPr>
              <a:defRPr>
                <a:latin typeface="Segoe UI" pitchFamily="34" charset="0"/>
              </a:defRPr>
            </a:lvl2pPr>
            <a:lvl3pPr>
              <a:defRPr>
                <a:latin typeface="Segoe UI" pitchFamily="34" charset="0"/>
              </a:defRPr>
            </a:lvl3pPr>
            <a:lvl4pPr>
              <a:defRPr>
                <a:latin typeface="Segoe UI" pitchFamily="34" charset="0"/>
              </a:defRPr>
            </a:lvl4pPr>
            <a:lvl5pPr>
              <a:defRPr>
                <a:latin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8353549" y="6414854"/>
            <a:ext cx="365760" cy="244485"/>
          </a:xfrm>
          <a:prstGeom prst="rect">
            <a:avLst/>
          </a:prstGeom>
        </p:spPr>
        <p:txBody>
          <a:bodyPr anchor="b"/>
          <a:lstStyle>
            <a:lvl1pPr algn="l">
              <a:defRPr sz="700">
                <a:solidFill>
                  <a:schemeClr val="bg1"/>
                </a:solidFill>
                <a:latin typeface="Segoe UI Semibold" pitchFamily="34" charset="0"/>
              </a:defRPr>
            </a:lvl1pPr>
          </a:lstStyle>
          <a:p>
            <a:fld id="{028F6CB6-376B-4822-816C-FE7F9E5510A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9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op_Text Bottom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008993"/>
            <a:ext cx="9144000" cy="2490952"/>
          </a:xfrm>
        </p:spPr>
        <p:txBody>
          <a:bodyPr anchor="ctr"/>
          <a:lstStyle>
            <a:lvl1pPr algn="ctr">
              <a:defRPr>
                <a:latin typeface="Segoe UI" pitchFamily="34" charset="0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72964" y="3605045"/>
            <a:ext cx="8302752" cy="2681455"/>
          </a:xfrm>
        </p:spPr>
        <p:txBody>
          <a:bodyPr/>
          <a:lstStyle>
            <a:lvl1pPr>
              <a:defRPr>
                <a:latin typeface="Segoe UI" pitchFamily="34" charset="0"/>
              </a:defRPr>
            </a:lvl1pPr>
            <a:lvl2pPr>
              <a:defRPr>
                <a:latin typeface="Segoe UI" pitchFamily="34" charset="0"/>
              </a:defRPr>
            </a:lvl2pPr>
            <a:lvl3pPr>
              <a:defRPr>
                <a:latin typeface="Segoe UI" pitchFamily="34" charset="0"/>
              </a:defRPr>
            </a:lvl3pPr>
            <a:lvl4pPr>
              <a:defRPr>
                <a:latin typeface="Segoe UI" pitchFamily="34" charset="0"/>
              </a:defRPr>
            </a:lvl4pPr>
            <a:lvl5pPr>
              <a:defRPr>
                <a:latin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3485679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8353549" y="6414854"/>
            <a:ext cx="365760" cy="244485"/>
          </a:xfrm>
          <a:prstGeom prst="rect">
            <a:avLst/>
          </a:prstGeom>
        </p:spPr>
        <p:txBody>
          <a:bodyPr anchor="b"/>
          <a:lstStyle>
            <a:lvl1pPr algn="l">
              <a:defRPr sz="700">
                <a:solidFill>
                  <a:schemeClr val="bg1"/>
                </a:solidFill>
                <a:latin typeface="Segoe UI Semibold" pitchFamily="34" charset="0"/>
              </a:defRPr>
            </a:lvl1pPr>
          </a:lstStyle>
          <a:p>
            <a:fld id="{028F6CB6-376B-4822-816C-FE7F9E5510A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r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8353549" y="6414854"/>
            <a:ext cx="365760" cy="244485"/>
          </a:xfrm>
          <a:prstGeom prst="rect">
            <a:avLst/>
          </a:prstGeom>
        </p:spPr>
        <p:txBody>
          <a:bodyPr anchor="b"/>
          <a:lstStyle>
            <a:lvl1pPr algn="l">
              <a:defRPr sz="700">
                <a:solidFill>
                  <a:schemeClr val="bg1"/>
                </a:solidFill>
                <a:latin typeface="Segoe UI Semibold" pitchFamily="34" charset="0"/>
              </a:defRPr>
            </a:lvl1pPr>
          </a:lstStyle>
          <a:p>
            <a:fld id="{028F6CB6-376B-4822-816C-FE7F9E5510A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8353549" y="6414854"/>
            <a:ext cx="365760" cy="244485"/>
          </a:xfrm>
          <a:prstGeom prst="rect">
            <a:avLst/>
          </a:prstGeom>
        </p:spPr>
        <p:txBody>
          <a:bodyPr anchor="b"/>
          <a:lstStyle>
            <a:lvl1pPr algn="l">
              <a:defRPr sz="700">
                <a:solidFill>
                  <a:schemeClr val="bg1"/>
                </a:solidFill>
                <a:latin typeface="Segoe UI Semibold" pitchFamily="34" charset="0"/>
              </a:defRPr>
            </a:lvl1pPr>
          </a:lstStyle>
          <a:p>
            <a:fld id="{028F6CB6-376B-4822-816C-FE7F9E5510A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331" y="6106510"/>
            <a:ext cx="84608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99" eaLnBrk="0" hangingPunct="0"/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Lorem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ipsum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dolor sit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amet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,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consectetur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adipisicing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elit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,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sed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do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eiusmod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tempor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incididunt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ut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labore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et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dolore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magna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aliqua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.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Ut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enim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ad minim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veniam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,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quis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nostrud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exercitation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ullamco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laboris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nisi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ut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aliquip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ex ea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commodo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consequat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.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Duis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aute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irure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dolor in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reprehenderit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in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voluptate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velit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esse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cillum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dolore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eu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fugiat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nulla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pariatur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.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Excepteur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sint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occaecat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cupidatat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non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proident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,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sunt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in culpa qui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officia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deserunt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mollit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anim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id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est</a:t>
            </a:r>
            <a:r>
              <a:rPr lang="en-US" sz="700" dirty="0" smtClean="0">
                <a:solidFill>
                  <a:prstClr val="white"/>
                </a:solidFill>
                <a:latin typeface="Segoe UI" pitchFamily="34" charset="0"/>
              </a:rPr>
              <a:t> </a:t>
            </a:r>
            <a:r>
              <a:rPr lang="en-US" sz="700" dirty="0" err="1" smtClean="0">
                <a:solidFill>
                  <a:prstClr val="white"/>
                </a:solidFill>
                <a:latin typeface="Segoe UI" pitchFamily="34" charset="0"/>
              </a:rPr>
              <a:t>laborum</a:t>
            </a:r>
            <a:endParaRPr lang="en-US" sz="700" dirty="0">
              <a:solidFill>
                <a:prstClr val="white"/>
              </a:solidFill>
              <a:latin typeface="Segoe UI" pitchFamily="34" charset="0"/>
              <a:cs typeface="Arial" charset="0"/>
            </a:endParaRPr>
          </a:p>
        </p:txBody>
      </p:sp>
      <p:pic>
        <p:nvPicPr>
          <p:cNvPr id="5" name="Picture 2" descr="C:\ArtStudio_DH\Projects\50040_AppFabric\Working\All_LOGOS_p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6975" y="2659063"/>
            <a:ext cx="6599238" cy="82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0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6663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>
            <a:lvl1pPr>
              <a:buSzPct val="120000"/>
              <a:defRPr>
                <a:latin typeface="Segoe UI" pitchFamily="34" charset="0"/>
              </a:defRPr>
            </a:lvl1pPr>
            <a:lvl2pPr>
              <a:defRPr>
                <a:latin typeface="Segoe UI" pitchFamily="34" charset="0"/>
              </a:defRPr>
            </a:lvl2pPr>
            <a:lvl3pPr>
              <a:defRPr>
                <a:latin typeface="Segoe UI" pitchFamily="34" charset="0"/>
              </a:defRPr>
            </a:lvl3pPr>
            <a:lvl4pPr>
              <a:defRPr>
                <a:latin typeface="Segoe UI" pitchFamily="34" charset="0"/>
              </a:defRPr>
            </a:lvl4pPr>
            <a:lvl5pPr>
              <a:defRPr>
                <a:latin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8032750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80327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b="1">
                <a:solidFill>
                  <a:schemeClr val="tx1">
                    <a:tint val="75000"/>
                  </a:schemeClr>
                </a:solidFill>
                <a:latin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3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- Prints in GRAYSCALE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524505"/>
            <a:ext cx="7681913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>
                <a:ln w="3175">
                  <a:noFill/>
                </a:ln>
                <a:solidFill>
                  <a:srgbClr val="D7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Event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49" y="5638800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Event Date | Location</a:t>
            </a:r>
            <a:endParaRPr lang="en-US" dirty="0"/>
          </a:p>
        </p:txBody>
      </p:sp>
      <p:pic>
        <p:nvPicPr>
          <p:cNvPr id="7" name="Picture 2" descr="W:\TRANSFER\MBupload\SERVER-new\Logo\BizTalk\BizTalk\BizTalk_h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914400"/>
            <a:ext cx="2413000" cy="520826"/>
          </a:xfrm>
          <a:prstGeom prst="rect">
            <a:avLst/>
          </a:prstGeom>
          <a:noFill/>
        </p:spPr>
      </p:pic>
      <p:pic>
        <p:nvPicPr>
          <p:cNvPr id="6" name="Picture 2" descr="\\cmcreate\Brandteam\EPRO\WIP-Nate\Server_Brand\Templates\Powerpoint\working photo\photo_RED_Delo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97034"/>
            <a:ext cx="3352800" cy="2302065"/>
          </a:xfrm>
          <a:prstGeom prst="rect">
            <a:avLst/>
          </a:prstGeom>
          <a:noFill/>
        </p:spPr>
      </p:pic>
      <p:pic>
        <p:nvPicPr>
          <p:cNvPr id="8" name="Picture 2" descr="W:\TRANSFER\MBupload\SERVER-new\Logo\BizTalk\BizTalk\BizTalk_h_rgb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5" y="927660"/>
            <a:ext cx="2409825" cy="520140"/>
          </a:xfrm>
          <a:prstGeom prst="rect">
            <a:avLst/>
          </a:prstGeom>
          <a:noFill/>
        </p:spPr>
      </p:pic>
      <p:pic>
        <p:nvPicPr>
          <p:cNvPr id="9" name="Picture 2" descr="\\cmcreate\Brandteam\EPRO\WIP-Nate\Server_Brand\Templates\Powerpoint\working photo\photo_RED_Delores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97034"/>
            <a:ext cx="3352800" cy="23020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9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theme" Target="../theme/theme5.xml"/><Relationship Id="rId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85616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439722"/>
            <a:ext cx="1128007" cy="2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0" dirty="0">
          <a:ln w="3175">
            <a:noFill/>
          </a:ln>
          <a:solidFill>
            <a:schemeClr val="bg1"/>
          </a:solidFill>
          <a:effectLst/>
          <a:latin typeface="Segoe UI" pitchFamily="34" charset="0"/>
          <a:ea typeface="+mn-ea"/>
          <a:cs typeface="Segoe UI" pitchFamily="34" charset="0"/>
        </a:defRPr>
      </a:lvl1pPr>
    </p:titleStyle>
    <p:bodyStyle>
      <a:lvl1pPr marL="457200" indent="-457200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SzPct val="130000"/>
        <a:buFont typeface="Arial" pitchFamily="34" charset="0"/>
        <a:buChar char="•"/>
        <a:defRPr sz="40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1pPr>
      <a:lvl2pPr marL="854075" indent="-396875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3600" kern="1200">
          <a:solidFill>
            <a:srgbClr val="FFC000"/>
          </a:solidFill>
          <a:latin typeface="+mn-lt"/>
          <a:ea typeface="+mn-ea"/>
          <a:cs typeface="+mn-cs"/>
        </a:defRPr>
      </a:lvl2pPr>
      <a:lvl3pPr marL="1258888" indent="-404813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32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32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32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1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7" r:id="rId1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sldNum="0"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0" dirty="0">
          <a:ln w="3175">
            <a:noFill/>
          </a:ln>
          <a:solidFill>
            <a:schemeClr val="bg1"/>
          </a:solidFill>
          <a:effectLst/>
          <a:latin typeface="Segoe UI" pitchFamily="34" charset="0"/>
          <a:ea typeface="+mn-ea"/>
          <a:cs typeface="Segoe UI" pitchFamily="34" charset="0"/>
        </a:defRPr>
      </a:lvl1pPr>
    </p:titleStyle>
    <p:bodyStyle>
      <a:lvl1pPr marL="457200" indent="-457200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SzPct val="130000"/>
        <a:buFont typeface="Arial" pitchFamily="34" charset="0"/>
        <a:buChar char="•"/>
        <a:defRPr sz="3200" kern="1200">
          <a:solidFill>
            <a:schemeClr val="bg1">
              <a:lumMod val="7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854075" indent="-396875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2800" kern="1200">
          <a:solidFill>
            <a:schemeClr val="bg1">
              <a:lumMod val="7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258888" indent="-404813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2400" kern="1200">
          <a:solidFill>
            <a:schemeClr val="bg1">
              <a:lumMod val="7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2400" kern="1200">
          <a:solidFill>
            <a:schemeClr val="bg1">
              <a:lumMod val="7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2400" kern="1200">
          <a:solidFill>
            <a:schemeClr val="bg1">
              <a:lumMod val="7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16189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9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sldNum="0"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50" dirty="0" smtClean="0">
          <a:ln w="3175">
            <a:noFill/>
          </a:ln>
          <a:solidFill>
            <a:schemeClr val="bg1"/>
          </a:solidFill>
          <a:effectLst/>
          <a:latin typeface="Segoe UI" pitchFamily="34" charset="0"/>
          <a:ea typeface="+mn-ea"/>
          <a:cs typeface="Segoe UI" pitchFamily="34" charset="0"/>
        </a:defRPr>
      </a:lvl1pPr>
    </p:titleStyle>
    <p:bodyStyle>
      <a:lvl1pPr marL="457200" indent="-457200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SzPct val="130000"/>
        <a:buFont typeface="Arial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Segoe UI" pitchFamily="34" charset="0"/>
          <a:ea typeface="+mn-ea"/>
          <a:cs typeface="Segoe UI" pitchFamily="34" charset="0"/>
        </a:defRPr>
      </a:lvl1pPr>
      <a:lvl2pPr marL="854075" indent="-396875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2000" kern="1200">
          <a:solidFill>
            <a:schemeClr val="bg1">
              <a:lumMod val="95000"/>
            </a:schemeClr>
          </a:solidFill>
          <a:latin typeface="Segoe UI" pitchFamily="34" charset="0"/>
          <a:ea typeface="+mn-ea"/>
          <a:cs typeface="Segoe UI" pitchFamily="34" charset="0"/>
        </a:defRPr>
      </a:lvl2pPr>
      <a:lvl3pPr marL="1258888" indent="-404813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1800" kern="1200">
          <a:solidFill>
            <a:schemeClr val="bg1">
              <a:lumMod val="95000"/>
            </a:schemeClr>
          </a:solidFill>
          <a:latin typeface="Segoe UI" pitchFamily="34" charset="0"/>
          <a:ea typeface="+mn-ea"/>
          <a:cs typeface="Segoe UI" pitchFamily="34" charset="0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1800" kern="1200">
          <a:solidFill>
            <a:schemeClr val="bg1">
              <a:lumMod val="95000"/>
            </a:schemeClr>
          </a:solidFill>
          <a:latin typeface="Segoe UI" pitchFamily="34" charset="0"/>
          <a:ea typeface="+mn-ea"/>
          <a:cs typeface="Segoe UI" pitchFamily="34" charset="0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Clr>
          <a:srgbClr val="777777"/>
        </a:buClr>
        <a:buFont typeface="Segoe" pitchFamily="34" charset="0"/>
        <a:buChar char="−"/>
        <a:defRPr sz="1800" kern="1200">
          <a:solidFill>
            <a:schemeClr val="bg1">
              <a:lumMod val="95000"/>
            </a:schemeClr>
          </a:solidFill>
          <a:latin typeface="Segoe UI" pitchFamily="34" charset="0"/>
          <a:ea typeface="+mn-ea"/>
          <a:cs typeface="Segoe UI" pitchFamily="34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9144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305800" cy="525779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5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gradFill>
            <a:gsLst>
              <a:gs pos="0">
                <a:schemeClr val="bg1"/>
              </a:gs>
              <a:gs pos="86000">
                <a:schemeClr val="bg1"/>
              </a:gs>
            </a:gsLst>
            <a:lin ang="5400000" scaled="0"/>
          </a:gradFill>
          <a:latin typeface="Segoe UI Light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chemeClr val="bg1"/>
        </a:buClr>
        <a:buSzPct val="120000"/>
        <a:buFont typeface="Arial" pitchFamily="34" charset="0"/>
        <a:buChar char="•"/>
        <a:tabLst>
          <a:tab pos="914400" algn="l"/>
        </a:tabLst>
        <a:defRPr sz="2400" kern="1200">
          <a:gradFill>
            <a:gsLst>
              <a:gs pos="0">
                <a:schemeClr val="bg1"/>
              </a:gs>
              <a:gs pos="86000">
                <a:schemeClr val="bg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spcBef>
          <a:spcPct val="20000"/>
        </a:spcBef>
        <a:buClr>
          <a:schemeClr val="bg1"/>
        </a:buClr>
        <a:buSzPct val="90000"/>
        <a:buFont typeface="Segoe" pitchFamily="34" charset="0"/>
        <a:buChar char="–"/>
        <a:tabLst>
          <a:tab pos="914400" algn="l"/>
        </a:tabLst>
        <a:defRPr sz="2000" kern="1200">
          <a:gradFill>
            <a:gsLst>
              <a:gs pos="0">
                <a:schemeClr val="bg1"/>
              </a:gs>
              <a:gs pos="86000">
                <a:schemeClr val="bg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spcBef>
          <a:spcPct val="20000"/>
        </a:spcBef>
        <a:buClr>
          <a:schemeClr val="bg1"/>
        </a:buClr>
        <a:buSzPct val="90000"/>
        <a:buFont typeface="Segoe" pitchFamily="34" charset="0"/>
        <a:buChar char="–"/>
        <a:tabLst/>
        <a:defRPr sz="1800" kern="1200">
          <a:gradFill>
            <a:gsLst>
              <a:gs pos="0">
                <a:schemeClr val="bg1"/>
              </a:gs>
              <a:gs pos="86000">
                <a:schemeClr val="bg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spcBef>
          <a:spcPct val="20000"/>
        </a:spcBef>
        <a:buClr>
          <a:schemeClr val="bg1"/>
        </a:buClr>
        <a:buSzPct val="90000"/>
        <a:buFont typeface="Segoe" pitchFamily="34" charset="0"/>
        <a:buChar char="–"/>
        <a:tabLst>
          <a:tab pos="914400" algn="l"/>
        </a:tabLst>
        <a:defRPr sz="1600" kern="1200">
          <a:gradFill>
            <a:gsLst>
              <a:gs pos="0">
                <a:schemeClr val="bg1"/>
              </a:gs>
              <a:gs pos="86000">
                <a:schemeClr val="bg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ct val="20000"/>
        </a:spcBef>
        <a:buClr>
          <a:schemeClr val="bg1"/>
        </a:buClr>
        <a:buSzPct val="90000"/>
        <a:buFont typeface="Segoe" pitchFamily="34" charset="0"/>
        <a:buChar char="–"/>
        <a:tabLst/>
        <a:defRPr sz="1600" kern="1200">
          <a:gradFill>
            <a:gsLst>
              <a:gs pos="0">
                <a:schemeClr val="bg1"/>
              </a:gs>
              <a:gs pos="86000">
                <a:schemeClr val="bg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1999" cy="21359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57787"/>
      </p:ext>
    </p:extLst>
  </p:cSld>
  <p:clrMap bg1="dk1" tx1="lt1" bg2="dk2" tx2="lt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sldNum="0"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solidFill>
            <a:srgbClr val="CCFFCC"/>
          </a:solidFill>
          <a:effectLst/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3"/>
        </a:buBlip>
        <a:defRPr sz="3200" kern="1200">
          <a:solidFill>
            <a:srgbClr val="99CC99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4"/>
        </a:buBlip>
        <a:defRPr sz="2800" kern="1200">
          <a:solidFill>
            <a:srgbClr val="99CC99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4"/>
        </a:buBlip>
        <a:defRPr sz="2400" kern="1200">
          <a:solidFill>
            <a:srgbClr val="99CC99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4"/>
        </a:buBlip>
        <a:defRPr sz="2400" kern="1200">
          <a:solidFill>
            <a:srgbClr val="99CC99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4"/>
        </a:buBlip>
        <a:defRPr sz="2400" kern="1200">
          <a:solidFill>
            <a:srgbClr val="99CC99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jpeg"/><Relationship Id="rId26" Type="http://schemas.openxmlformats.org/officeDocument/2006/relationships/image" Target="../media/image86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76.jpe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tags" Target="../tags/tag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jpe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png"/><Relationship Id="rId19" Type="http://schemas.openxmlformats.org/officeDocument/2006/relationships/image" Target="../media/image79.emf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66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sandro.pereira@devscope.n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anoas.com/blog/" TargetMode="External"/><Relationship Id="rId5" Type="http://schemas.openxmlformats.org/officeDocument/2006/relationships/hyperlink" Target="http://www.devscope.net/" TargetMode="External"/><Relationship Id="rId4" Type="http://schemas.openxmlformats.org/officeDocument/2006/relationships/hyperlink" Target="http://sandroaspbiztalkblog.wordpres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devscope.net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wmf"/><Relationship Id="rId9" Type="http://schemas.openxmlformats.org/officeDocument/2006/relationships/image" Target="../media/image23.emf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325" y="2743200"/>
            <a:ext cx="8686800" cy="18288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pt-PT" sz="3600" b="1" spc="150" dirty="0" err="1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</a:t>
            </a:r>
            <a:r>
              <a:rPr lang="pt-PT" sz="3600" b="1" spc="150" dirty="0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PT" sz="3600" b="1" spc="150" dirty="0" err="1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Activity</a:t>
            </a:r>
            <a:r>
              <a:rPr lang="pt-PT" sz="3600" b="1" spc="150" dirty="0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PT" sz="3600" b="1" spc="150" dirty="0" err="1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Monitoring</a:t>
            </a:r>
            <a:r>
              <a:rPr lang="pt-PT" sz="3600" b="1" spc="150" dirty="0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(BAM)</a:t>
            </a:r>
            <a:br>
              <a:rPr lang="pt-PT" sz="3600" b="1" spc="150" dirty="0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t-PT" sz="3600" b="1" spc="150" dirty="0" smtClean="0">
                <a:ln w="11430"/>
                <a:solidFill>
                  <a:srgbClr val="F8F8F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 trocas electrónicas de documentos (EDI)</a:t>
            </a:r>
            <a:endParaRPr lang="en-US" sz="3600" b="1" spc="150" dirty="0">
              <a:ln w="11430"/>
              <a:solidFill>
                <a:srgbClr val="F8F8F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333375" y="168414"/>
            <a:ext cx="1905000" cy="3048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pt-PT" sz="1600" b="1" dirty="0" smtClean="0"/>
              <a:t>Microsoft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81000"/>
            <a:ext cx="4950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b="1" spc="-150" dirty="0" err="1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Business</a:t>
            </a:r>
            <a:r>
              <a:rPr lang="pt-PT" sz="2800" b="1" spc="-150" dirty="0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pt-PT" sz="2800" b="1" spc="-150" dirty="0" err="1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Integration</a:t>
            </a:r>
            <a:r>
              <a:rPr lang="pt-PT" sz="2800" b="1" spc="-150" dirty="0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</a:t>
            </a:r>
            <a:r>
              <a:rPr lang="pt-PT" sz="2800" b="1" spc="-150" dirty="0" err="1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RoadShow</a:t>
            </a:r>
            <a:endParaRPr lang="pt-PT" sz="2800" b="1" spc="-150" dirty="0">
              <a:ln w="3175">
                <a:noFill/>
              </a:ln>
              <a:gradFill flip="none" rotWithShape="1">
                <a:gsLst>
                  <a:gs pos="0">
                    <a:schemeClr val="bg1"/>
                  </a:gs>
                  <a:gs pos="50000">
                    <a:schemeClr val="tx2"/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96200" y="151537"/>
            <a:ext cx="12005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b="1" spc="-150" dirty="0" smtClean="0">
                <a:ln w="3175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Lisboa | 2011</a:t>
            </a:r>
            <a:endParaRPr lang="pt-PT" sz="1600" b="1" spc="-150" dirty="0">
              <a:ln w="3175">
                <a:noFill/>
              </a:ln>
              <a:gradFill flip="none" rotWithShape="1">
                <a:gsLst>
                  <a:gs pos="0">
                    <a:schemeClr val="bg1"/>
                  </a:gs>
                  <a:gs pos="50000">
                    <a:schemeClr val="tx2"/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57800"/>
            <a:ext cx="7957435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pt-PT" sz="2400" b="1" dirty="0" smtClean="0">
                <a:solidFill>
                  <a:schemeClr val="bg1">
                    <a:lumMod val="75000"/>
                  </a:schemeClr>
                </a:solidFill>
              </a:rPr>
              <a:t>Sandro Pereira: </a:t>
            </a:r>
            <a:r>
              <a:rPr lang="pt-PT" sz="2400" b="1" dirty="0" smtClean="0">
                <a:solidFill>
                  <a:srgbClr val="FFC000"/>
                </a:solidFill>
              </a:rPr>
              <a:t>sandro.pereira</a:t>
            </a:r>
            <a:r>
              <a:rPr lang="pt-PT" sz="2400" b="1" dirty="0" smtClean="0">
                <a:solidFill>
                  <a:srgbClr val="FFC000"/>
                </a:solidFill>
              </a:rPr>
              <a:t>@devscope.ne</a:t>
            </a:r>
            <a:endParaRPr lang="pt-PT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pt-PT" sz="2400" dirty="0" smtClean="0">
                <a:solidFill>
                  <a:srgbClr val="FFC000"/>
                </a:solidFill>
              </a:rPr>
              <a:t>sandroaspbiztalkblog.wordpress.com</a:t>
            </a:r>
            <a:r>
              <a:rPr lang="pt-PT" sz="2400" dirty="0">
                <a:solidFill>
                  <a:srgbClr val="FFC000"/>
                </a:solidFill>
              </a:rPr>
              <a:t>/</a:t>
            </a:r>
            <a:endParaRPr lang="pt-PT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pt-PT" sz="2400" b="1" dirty="0" smtClean="0">
                <a:solidFill>
                  <a:schemeClr val="bg1">
                    <a:lumMod val="75000"/>
                  </a:schemeClr>
                </a:solidFill>
              </a:rPr>
              <a:t>José </a:t>
            </a:r>
            <a:r>
              <a:rPr lang="pt-PT" sz="2400" b="1" dirty="0" smtClean="0">
                <a:solidFill>
                  <a:schemeClr val="bg1">
                    <a:lumMod val="75000"/>
                  </a:schemeClr>
                </a:solidFill>
              </a:rPr>
              <a:t>António </a:t>
            </a:r>
            <a:r>
              <a:rPr lang="pt-PT" sz="2400" b="1" dirty="0" smtClean="0">
                <a:solidFill>
                  <a:schemeClr val="bg1">
                    <a:lumMod val="75000"/>
                  </a:schemeClr>
                </a:solidFill>
              </a:rPr>
              <a:t>Silva: </a:t>
            </a:r>
            <a:r>
              <a:rPr lang="pt-PT" sz="2400" b="1" dirty="0" smtClean="0">
                <a:solidFill>
                  <a:srgbClr val="FFC000"/>
                </a:solidFill>
              </a:rPr>
              <a:t>joseantonio.silva@devscope.net </a:t>
            </a:r>
            <a:endParaRPr lang="pt-PT" sz="2400" b="1" dirty="0" smtClean="0">
              <a:solidFill>
                <a:srgbClr val="FFC000"/>
              </a:solidFill>
            </a:endParaRPr>
          </a:p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pt-PT" sz="2400" dirty="0">
                <a:solidFill>
                  <a:srgbClr val="FFC000"/>
                </a:solidFill>
              </a:rPr>
              <a:t>c</a:t>
            </a:r>
            <a:r>
              <a:rPr lang="pt-PT" sz="2400" dirty="0" smtClean="0">
                <a:solidFill>
                  <a:srgbClr val="FFC000"/>
                </a:solidFill>
              </a:rPr>
              <a:t>anoas.com/blog</a:t>
            </a:r>
          </a:p>
        </p:txBody>
      </p:sp>
    </p:spTree>
    <p:extLst>
      <p:ext uri="{BB962C8B-B14F-4D97-AF65-F5344CB8AC3E}">
        <p14:creationId xmlns:p14="http://schemas.microsoft.com/office/powerpoint/2010/main" val="29943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Business</a:t>
            </a:r>
            <a:r>
              <a:rPr lang="pt-PT" dirty="0" smtClean="0"/>
              <a:t> </a:t>
            </a:r>
            <a:r>
              <a:rPr lang="pt-PT" dirty="0" err="1" smtClean="0"/>
              <a:t>Activity</a:t>
            </a:r>
            <a:r>
              <a:rPr lang="pt-PT" dirty="0" smtClean="0"/>
              <a:t> </a:t>
            </a:r>
            <a:r>
              <a:rPr lang="pt-PT" dirty="0" err="1" smtClean="0"/>
              <a:t>Monitoring</a:t>
            </a:r>
            <a:r>
              <a:rPr lang="pt-PT" dirty="0"/>
              <a:t> </a:t>
            </a:r>
            <a:r>
              <a:rPr lang="pt-PT" dirty="0" smtClean="0"/>
              <a:t>@ </a:t>
            </a:r>
            <a:r>
              <a:rPr lang="pt-PT" dirty="0" err="1" smtClean="0"/>
              <a:t>Biztalk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931848"/>
          </a:xfrm>
        </p:spPr>
        <p:txBody>
          <a:bodyPr>
            <a:normAutofit fontScale="92500" lnSpcReduction="20000"/>
          </a:bodyPr>
          <a:lstStyle/>
          <a:p>
            <a:r>
              <a:rPr lang="pt-PT" dirty="0" smtClean="0"/>
              <a:t>Componente chave do </a:t>
            </a:r>
            <a:r>
              <a:rPr lang="pt-PT" dirty="0" err="1" smtClean="0"/>
              <a:t>BizTalk</a:t>
            </a:r>
            <a:r>
              <a:rPr lang="pt-PT" dirty="0" smtClean="0"/>
              <a:t> Server</a:t>
            </a:r>
          </a:p>
          <a:p>
            <a:endParaRPr lang="pt-PT" dirty="0" smtClean="0"/>
          </a:p>
          <a:p>
            <a:r>
              <a:rPr lang="pt-PT" dirty="0" err="1" smtClean="0"/>
              <a:t>Framework</a:t>
            </a:r>
            <a:r>
              <a:rPr lang="pt-PT" dirty="0" smtClean="0"/>
              <a:t> de monitorização, escalável e de elevado desempenho</a:t>
            </a:r>
          </a:p>
          <a:p>
            <a:endParaRPr lang="pt-PT" dirty="0" smtClean="0"/>
          </a:p>
          <a:p>
            <a:r>
              <a:rPr lang="pt-PT" dirty="0" smtClean="0"/>
              <a:t>Criação automática da infra-estrutura de monitoramento dos processos de negócios (sem necessidade de código)</a:t>
            </a:r>
          </a:p>
          <a:p>
            <a:endParaRPr lang="pt-PT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43400"/>
            <a:ext cx="64865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08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pereira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1438" cy="26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pereira\Desktop\Untitle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667000"/>
            <a:ext cx="3541968" cy="24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pereira\Desktop\Untitled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195110"/>
            <a:ext cx="2403182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spereira\Desktop\Untitled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8" y="4203562"/>
            <a:ext cx="3119376" cy="27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pereira\Desktop\Untitled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58" y="2514600"/>
            <a:ext cx="380694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spereira\Desktop\Untitled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40" y="4572000"/>
            <a:ext cx="420660" cy="4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788152" y="2629073"/>
            <a:ext cx="1270000" cy="37927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81828" y="5114924"/>
            <a:ext cx="1676400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813676" y="5114924"/>
            <a:ext cx="0" cy="295276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5050973"/>
            <a:ext cx="46812" cy="101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648200"/>
            <a:ext cx="522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891104" y="6465095"/>
            <a:ext cx="47842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831080" y="6069801"/>
            <a:ext cx="118872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ound Diagonal Corner Rectangle 1"/>
          <p:cNvSpPr/>
          <p:nvPr/>
        </p:nvSpPr>
        <p:spPr bwMode="auto">
          <a:xfrm>
            <a:off x="3493305" y="2362200"/>
            <a:ext cx="5533802" cy="3452580"/>
          </a:xfrm>
          <a:prstGeom prst="round2DiagRect">
            <a:avLst/>
          </a:prstGeom>
          <a:solidFill>
            <a:srgbClr val="000000">
              <a:alpha val="61176"/>
            </a:srgb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pt-PT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The</a:t>
            </a:r>
            <a:r>
              <a:rPr lang="pt-P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 BIG BLACK BOX!</a:t>
            </a:r>
          </a:p>
        </p:txBody>
      </p:sp>
      <p:sp>
        <p:nvSpPr>
          <p:cNvPr id="3" name="Striped Right Arrow 2"/>
          <p:cNvSpPr/>
          <p:nvPr/>
        </p:nvSpPr>
        <p:spPr bwMode="auto">
          <a:xfrm rot="13388771">
            <a:off x="1346505" y="955041"/>
            <a:ext cx="2405912" cy="984471"/>
          </a:xfrm>
          <a:prstGeom prst="stripedRightArrow">
            <a:avLst/>
          </a:prstGeom>
          <a:solidFill>
            <a:srgbClr val="000000">
              <a:alpha val="69804"/>
            </a:srgb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pt-PT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 rot="8963458">
            <a:off x="2227912" y="3554766"/>
            <a:ext cx="1188432" cy="768192"/>
          </a:xfrm>
          <a:prstGeom prst="stripedRightArrow">
            <a:avLst/>
          </a:prstGeom>
          <a:solidFill>
            <a:srgbClr val="000000">
              <a:alpha val="69804"/>
            </a:srgb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pt-PT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1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BAM Observation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44644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Criado através do </a:t>
            </a:r>
            <a:r>
              <a:rPr lang="pt-PT" dirty="0" err="1" smtClean="0"/>
              <a:t>add-in</a:t>
            </a:r>
            <a:r>
              <a:rPr lang="pt-PT" dirty="0" smtClean="0"/>
              <a:t> BAM para o Excel</a:t>
            </a:r>
          </a:p>
          <a:p>
            <a:pPr lvl="1"/>
            <a:endParaRPr lang="pt-PT" dirty="0" smtClean="0"/>
          </a:p>
          <a:p>
            <a:r>
              <a:rPr lang="pt-PT" dirty="0" smtClean="0"/>
              <a:t>As </a:t>
            </a:r>
            <a:r>
              <a:rPr lang="pt-PT" dirty="0" err="1" smtClean="0"/>
              <a:t>Activities</a:t>
            </a:r>
            <a:r>
              <a:rPr lang="pt-PT" dirty="0" smtClean="0"/>
              <a:t> e </a:t>
            </a:r>
            <a:r>
              <a:rPr lang="pt-PT" dirty="0" err="1" smtClean="0"/>
              <a:t>Activity</a:t>
            </a:r>
            <a:r>
              <a:rPr lang="pt-PT" dirty="0" smtClean="0"/>
              <a:t> </a:t>
            </a:r>
            <a:r>
              <a:rPr lang="pt-PT" dirty="0" err="1" smtClean="0"/>
              <a:t>Views</a:t>
            </a:r>
            <a:r>
              <a:rPr lang="pt-PT" dirty="0" smtClean="0"/>
              <a:t> são criadas através de um </a:t>
            </a:r>
            <a:r>
              <a:rPr lang="pt-PT" dirty="0" err="1" smtClean="0"/>
              <a:t>wizard</a:t>
            </a:r>
            <a:endParaRPr lang="pt-PT" dirty="0" smtClean="0"/>
          </a:p>
          <a:p>
            <a:pPr lvl="1"/>
            <a:endParaRPr lang="pt-PT" dirty="0" smtClean="0"/>
          </a:p>
          <a:p>
            <a:r>
              <a:rPr lang="pt-PT" dirty="0"/>
              <a:t>O modelo de observação pode ser criado exportando o modelo em XML ou usando directamente a </a:t>
            </a:r>
            <a:r>
              <a:rPr lang="pt-PT" dirty="0" err="1"/>
              <a:t>Worksheet</a:t>
            </a:r>
            <a:endParaRPr lang="pt-PT" dirty="0"/>
          </a:p>
          <a:p>
            <a:pPr lvl="1"/>
            <a:endParaRPr lang="pt-PT" dirty="0"/>
          </a:p>
          <a:p>
            <a:r>
              <a:rPr lang="pt-PT" dirty="0" smtClean="0"/>
              <a:t>Visibilidade, em tempo real dos processos de negócios</a:t>
            </a:r>
          </a:p>
          <a:p>
            <a:pPr lvl="1"/>
            <a:endParaRPr lang="pt-PT" dirty="0" smtClean="0"/>
          </a:p>
          <a:p>
            <a:r>
              <a:rPr lang="pt-PT" dirty="0" smtClean="0"/>
              <a:t>Excel pode ser usado para agregar </a:t>
            </a:r>
            <a:r>
              <a:rPr lang="pt-PT" dirty="0" err="1" smtClean="0"/>
              <a:t>Views</a:t>
            </a:r>
            <a:r>
              <a:rPr lang="pt-PT" dirty="0" smtClean="0"/>
              <a:t>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88611"/>
            <a:ext cx="8382000" cy="584775"/>
          </a:xfrm>
        </p:spPr>
        <p:txBody>
          <a:bodyPr lIns="0" tIns="0" rIns="0" bIns="0" anchor="b"/>
          <a:lstStyle/>
          <a:p>
            <a:pPr>
              <a:lnSpc>
                <a:spcPct val="95000"/>
              </a:lnSpc>
            </a:pPr>
            <a:r>
              <a:rPr lang="pt-PT" sz="4000" dirty="0" smtClean="0">
                <a:solidFill>
                  <a:srgbClr val="FFFFFF"/>
                </a:solidFill>
                <a:latin typeface="Arial" pitchFamily="34" charset="0"/>
              </a:rPr>
              <a:t>BAM </a:t>
            </a:r>
            <a:r>
              <a:rPr lang="pt-PT" sz="4000" dirty="0" err="1" smtClean="0">
                <a:solidFill>
                  <a:srgbClr val="FFFFFF"/>
                </a:solidFill>
                <a:latin typeface="Arial" pitchFamily="34" charset="0"/>
              </a:rPr>
              <a:t>Observation</a:t>
            </a:r>
            <a:r>
              <a:rPr lang="pt-PT" sz="4000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sz="4000" dirty="0" err="1" smtClean="0">
                <a:solidFill>
                  <a:srgbClr val="FFFFFF"/>
                </a:solidFill>
                <a:latin typeface="Arial" pitchFamily="34" charset="0"/>
              </a:rPr>
              <a:t>Model</a:t>
            </a:r>
            <a:endParaRPr lang="en-US" sz="4000" spc="-15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00138"/>
            <a:ext cx="87630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6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BAM Activity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446448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buClr>
                <a:srgbClr val="FFFFFF"/>
              </a:buClr>
              <a:buFontTx/>
              <a:buChar char="•"/>
            </a:pPr>
            <a:r>
              <a:rPr lang="pt-PT" dirty="0"/>
              <a:t>Colecção de itens de dados</a:t>
            </a:r>
          </a:p>
          <a:p>
            <a:pPr lvl="1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endParaRPr lang="pt-PT" dirty="0" smtClean="0"/>
          </a:p>
          <a:p>
            <a:pPr lvl="1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endParaRPr lang="pt-PT" dirty="0"/>
          </a:p>
          <a:p>
            <a:pPr lvl="1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endParaRPr lang="pt-PT" dirty="0" smtClean="0"/>
          </a:p>
          <a:p>
            <a:pPr lvl="1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endParaRPr lang="pt-PT" dirty="0"/>
          </a:p>
          <a:p>
            <a:pPr lvl="1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endParaRPr lang="pt-PT" dirty="0" smtClean="0"/>
          </a:p>
          <a:p>
            <a:pPr lvl="1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endParaRPr lang="pt-PT" dirty="0"/>
          </a:p>
          <a:p>
            <a:pPr>
              <a:lnSpc>
                <a:spcPct val="95000"/>
              </a:lnSpc>
              <a:buClr>
                <a:srgbClr val="FFFFFF"/>
              </a:buClr>
              <a:buFontTx/>
              <a:buChar char="•"/>
            </a:pPr>
            <a:r>
              <a:rPr lang="pt-PT" dirty="0"/>
              <a:t>Criado a partir </a:t>
            </a:r>
            <a:r>
              <a:rPr lang="en-US" dirty="0"/>
              <a:t>BAM Add-in for Excel (Microsoft Office Excel)</a:t>
            </a:r>
            <a:endParaRPr lang="pt-PT" dirty="0"/>
          </a:p>
          <a:p>
            <a:pPr>
              <a:lnSpc>
                <a:spcPct val="95000"/>
              </a:lnSpc>
              <a:buClr>
                <a:srgbClr val="FFFFFF"/>
              </a:buClr>
              <a:buFontTx/>
              <a:buChar char="•"/>
            </a:pPr>
            <a:r>
              <a:rPr lang="pt-PT" dirty="0"/>
              <a:t>Implementado em SQL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18383"/>
              </p:ext>
            </p:extLst>
          </p:nvPr>
        </p:nvGraphicFramePr>
        <p:xfrm>
          <a:off x="3048000" y="2052320"/>
          <a:ext cx="42471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968"/>
                <a:gridCol w="2094230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Facturas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Identificador Documento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 (</a:t>
                      </a:r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Identificador</a:t>
                      </a:r>
                      <a:r>
                        <a:rPr lang="pt-PT" sz="1400" baseline="0" dirty="0" smtClean="0"/>
                        <a:t> interno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 (</a:t>
                      </a:r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Parceiro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 (</a:t>
                      </a:r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…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Data de submissão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Milestone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dirty="0" smtClean="0"/>
                        <a:t>Data de processamento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  <a:r>
                        <a:rPr lang="pt-PT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Milestone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88611"/>
            <a:ext cx="8382000" cy="584775"/>
          </a:xfrm>
        </p:spPr>
        <p:txBody>
          <a:bodyPr lIns="0" tIns="0" rIns="0" bIns="0" anchor="b"/>
          <a:lstStyle/>
          <a:p>
            <a:pPr>
              <a:lnSpc>
                <a:spcPct val="95000"/>
              </a:lnSpc>
            </a:pPr>
            <a:r>
              <a:rPr lang="pt-PT" sz="4000" dirty="0">
                <a:solidFill>
                  <a:srgbClr val="FFFFFF"/>
                </a:solidFill>
                <a:latin typeface="Arial" pitchFamily="34" charset="0"/>
              </a:rPr>
              <a:t>BAM </a:t>
            </a:r>
            <a:r>
              <a:rPr lang="pt-PT" sz="4000" dirty="0" err="1">
                <a:solidFill>
                  <a:srgbClr val="FFFFFF"/>
                </a:solidFill>
                <a:latin typeface="Arial" pitchFamily="34" charset="0"/>
              </a:rPr>
              <a:t>Activity</a:t>
            </a:r>
            <a:endParaRPr lang="en-US" sz="4000" spc="-15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6302"/>
            <a:ext cx="3537130" cy="258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22830"/>
            <a:ext cx="8144007" cy="383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7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BAM Activity View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4782848"/>
          </a:xfrm>
        </p:spPr>
        <p:txBody>
          <a:bodyPr/>
          <a:lstStyle/>
          <a:p>
            <a:r>
              <a:rPr lang="pt-PT" dirty="0" smtClean="0"/>
              <a:t>Visão” consolidada dos itens de dados de uma </a:t>
            </a:r>
            <a:r>
              <a:rPr lang="pt-PT" dirty="0" err="1" smtClean="0"/>
              <a:t>activity</a:t>
            </a:r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marL="0" indent="0">
              <a:buNone/>
            </a:pPr>
            <a:endParaRPr lang="pt-PT" dirty="0" smtClean="0"/>
          </a:p>
          <a:p>
            <a:pPr lvl="1"/>
            <a:endParaRPr lang="pt-PT" dirty="0" smtClean="0"/>
          </a:p>
          <a:p>
            <a:r>
              <a:rPr lang="pt-PT" dirty="0" smtClean="0"/>
              <a:t>Implementado através de uma Vista SQL/Cubo OLAP</a:t>
            </a:r>
            <a:endParaRPr lang="pt-PT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98948"/>
              </p:ext>
            </p:extLst>
          </p:nvPr>
        </p:nvGraphicFramePr>
        <p:xfrm>
          <a:off x="381000" y="2514600"/>
          <a:ext cx="27051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0"/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Facturas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Identificador Documento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Identificador</a:t>
                      </a:r>
                      <a:r>
                        <a:rPr lang="pt-PT" baseline="0" dirty="0" smtClean="0"/>
                        <a:t> interno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Parceiro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Total de Facturas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Data de submissão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Data de processamento</a:t>
                      </a:r>
                      <a:endParaRPr lang="pt-PT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51011"/>
              </p:ext>
            </p:extLst>
          </p:nvPr>
        </p:nvGraphicFramePr>
        <p:xfrm>
          <a:off x="3408948" y="2438400"/>
          <a:ext cx="552650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2478505"/>
              </a:tblGrid>
              <a:tr h="142240">
                <a:tc>
                  <a:txBody>
                    <a:bodyPr/>
                    <a:lstStyle/>
                    <a:p>
                      <a:r>
                        <a:rPr lang="pt-PT" dirty="0" smtClean="0"/>
                        <a:t>Vista Negócio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Total facturas processadas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Aggregation</a:t>
                      </a:r>
                      <a:r>
                        <a:rPr lang="pt-PT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pt-PT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pt-PT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smtClean="0"/>
                        <a:t>Tempo processamento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pt-PT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Dimension</a:t>
                      </a:r>
                      <a:endParaRPr lang="pt-P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9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BAM Activity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3276600" cy="256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2" y="3581400"/>
            <a:ext cx="3272975" cy="256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6800"/>
            <a:ext cx="521054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9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BAM Database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724644"/>
          </a:xfrm>
        </p:spPr>
        <p:txBody>
          <a:bodyPr/>
          <a:lstStyle/>
          <a:p>
            <a:r>
              <a:rPr lang="pt-PT" dirty="0" smtClean="0"/>
              <a:t>Aprovisionado directamente pelo BAM </a:t>
            </a:r>
            <a:r>
              <a:rPr lang="pt-PT" dirty="0" err="1" smtClean="0"/>
              <a:t>Management</a:t>
            </a:r>
            <a:r>
              <a:rPr lang="pt-PT" dirty="0" smtClean="0"/>
              <a:t> </a:t>
            </a:r>
            <a:r>
              <a:rPr lang="pt-PT" dirty="0" err="1" smtClean="0"/>
              <a:t>utility</a:t>
            </a:r>
            <a:r>
              <a:rPr lang="pt-PT" dirty="0" smtClean="0"/>
              <a:t> ou “</a:t>
            </a:r>
            <a:r>
              <a:rPr lang="pt-PT" b="1" dirty="0" smtClean="0"/>
              <a:t>bm.exe</a:t>
            </a:r>
            <a:r>
              <a:rPr lang="pt-PT" dirty="0" smtClean="0"/>
              <a:t>”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pPr lvl="1"/>
            <a:r>
              <a:rPr lang="pt-PT" dirty="0" smtClean="0"/>
              <a:t>As </a:t>
            </a:r>
            <a:r>
              <a:rPr lang="pt-PT" dirty="0" err="1" smtClean="0"/>
              <a:t>Activities</a:t>
            </a:r>
            <a:r>
              <a:rPr lang="pt-PT" dirty="0" smtClean="0"/>
              <a:t> são representados como tabelas SQL</a:t>
            </a:r>
          </a:p>
          <a:p>
            <a:pPr lvl="1"/>
            <a:r>
              <a:rPr lang="pt-PT" dirty="0" smtClean="0"/>
              <a:t>As </a:t>
            </a:r>
            <a:r>
              <a:rPr lang="pt-PT" dirty="0" err="1" smtClean="0"/>
              <a:t>Views</a:t>
            </a:r>
            <a:r>
              <a:rPr lang="pt-PT" dirty="0" smtClean="0"/>
              <a:t> são representadas como SQL </a:t>
            </a:r>
            <a:r>
              <a:rPr lang="pt-PT" dirty="0" err="1" smtClean="0"/>
              <a:t>Views</a:t>
            </a:r>
            <a:r>
              <a:rPr lang="pt-PT" dirty="0" smtClean="0"/>
              <a:t> e opcionalmente como cubos OLAP</a:t>
            </a:r>
          </a:p>
          <a:p>
            <a:pPr lvl="2"/>
            <a:endParaRPr lang="en-US" dirty="0" smtClean="0"/>
          </a:p>
          <a:p>
            <a:endParaRPr lang="pt-P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63" y="2556118"/>
            <a:ext cx="6934200" cy="156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7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8" y="1371599"/>
            <a:ext cx="8839200" cy="5334001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78" y="1828799"/>
            <a:ext cx="5727785" cy="426720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82878" y="3217504"/>
            <a:ext cx="1780684" cy="897296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MS </a:t>
            </a:r>
            <a:endParaRPr lang="en-US" dirty="0" smtClean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PerformancePoint </a:t>
            </a: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Server</a:t>
            </a:r>
            <a:endParaRPr lang="en-US" dirty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514600" y="5562600"/>
            <a:ext cx="1908022" cy="1078610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Microsoft Office </a:t>
            </a:r>
            <a:endParaRPr lang="en-US" dirty="0" smtClean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err="1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Sharepoint</a:t>
            </a: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 Server</a:t>
            </a:r>
            <a:endParaRPr lang="en-US" dirty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976856" y="5626993"/>
            <a:ext cx="1965120" cy="926208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Tracking Profile Editor (TPE</a:t>
            </a: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)</a:t>
            </a:r>
            <a:endParaRPr lang="en-US" dirty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480956" y="3217504"/>
            <a:ext cx="1663044" cy="773806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Visual </a:t>
            </a: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Studio</a:t>
            </a:r>
            <a:endParaRPr lang="en-US" dirty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979298" y="4406522"/>
            <a:ext cx="1947903" cy="1371600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BAM Add-in for Excel (Microsoft Office Excel</a:t>
            </a: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)</a:t>
            </a:r>
            <a:endParaRPr lang="en-US" dirty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914400" y="1606102"/>
            <a:ext cx="1898322" cy="1060897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Orchestration </a:t>
            </a:r>
            <a:endParaRPr lang="en-US" dirty="0" smtClean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Designer for </a:t>
            </a: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Business </a:t>
            </a: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Analysts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248400" y="1447800"/>
            <a:ext cx="1828800" cy="106071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BAM Management utility (bm.exe)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3703889" y="1219199"/>
            <a:ext cx="1663044" cy="773806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BAM Portal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609600" y="4648198"/>
            <a:ext cx="2141981" cy="978795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38097" rIns="0" bIns="3809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63">
              <a:lnSpc>
                <a:spcPct val="75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Microsoft SQL </a:t>
            </a:r>
            <a:endParaRPr lang="en-US" dirty="0" smtClean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Server Reporting </a:t>
            </a:r>
          </a:p>
          <a:p>
            <a:pPr algn="ctr" defTabSz="914063">
              <a:lnSpc>
                <a:spcPct val="75000"/>
              </a:lnSpc>
              <a:defRPr/>
            </a:pPr>
            <a:r>
              <a:rPr lang="en-US" dirty="0" smtClean="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rPr>
              <a:t>Services</a:t>
            </a:r>
            <a:endParaRPr lang="en-US" dirty="0">
              <a:solidFill>
                <a:schemeClr val="bg1"/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Ferramentas suporte ao BAM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4807470"/>
          </a:xfrm>
        </p:spPr>
        <p:txBody>
          <a:bodyPr/>
          <a:lstStyle/>
          <a:p>
            <a:r>
              <a:rPr lang="en-US" dirty="0" smtClean="0"/>
              <a:t>Electronic Data Interchange (EDI)</a:t>
            </a:r>
          </a:p>
          <a:p>
            <a:endParaRPr lang="en-US" dirty="0" smtClean="0"/>
          </a:p>
          <a:p>
            <a:r>
              <a:rPr lang="en-US" dirty="0" smtClean="0"/>
              <a:t>Business Activity Monitoring (BAM)</a:t>
            </a:r>
          </a:p>
          <a:p>
            <a:endParaRPr lang="en-US" dirty="0" smtClean="0"/>
          </a:p>
          <a:p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Portal BAM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Fornece em tempo real, a visibilidade de ponta-a-ponta dos processos de negócio</a:t>
            </a:r>
          </a:p>
          <a:p>
            <a:pPr lvl="1"/>
            <a:r>
              <a:rPr lang="pt-PT" dirty="0" smtClean="0"/>
              <a:t>“</a:t>
            </a:r>
            <a:r>
              <a:rPr lang="pt-PT" dirty="0" err="1" smtClean="0"/>
              <a:t>inside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black</a:t>
            </a:r>
            <a:r>
              <a:rPr lang="pt-PT" dirty="0" smtClean="0"/>
              <a:t> box”</a:t>
            </a:r>
          </a:p>
          <a:p>
            <a:pPr lvl="1"/>
            <a:endParaRPr lang="en-US" dirty="0"/>
          </a:p>
        </p:txBody>
      </p:sp>
      <p:pic>
        <p:nvPicPr>
          <p:cNvPr id="1026" name="Picture 2" descr="C:\Users\spereira\Desktop\Untitle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7696200" cy="43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6400" y="3505200"/>
            <a:ext cx="1146468" cy="61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buClr>
                <a:srgbClr val="FFFFFF"/>
              </a:buClr>
              <a:buSzPct val="80000"/>
            </a:pP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Utilizador</a:t>
            </a:r>
          </a:p>
          <a:p>
            <a:pPr algn="ctr">
              <a:lnSpc>
                <a:spcPct val="95000"/>
              </a:lnSpc>
              <a:buClr>
                <a:srgbClr val="FFFFFF"/>
              </a:buClr>
              <a:buSzPct val="80000"/>
            </a:pP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Negócio</a:t>
            </a:r>
            <a:endParaRPr lang="pt-PT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6144" y="3505200"/>
            <a:ext cx="1633782" cy="61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buClr>
                <a:srgbClr val="FFFFFF"/>
              </a:buClr>
              <a:buSzPct val="80000"/>
            </a:pP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Utilizador</a:t>
            </a:r>
          </a:p>
          <a:p>
            <a:pPr algn="ctr">
              <a:lnSpc>
                <a:spcPct val="95000"/>
              </a:lnSpc>
              <a:buClr>
                <a:srgbClr val="FFFFFF"/>
              </a:buClr>
              <a:buSzPct val="80000"/>
            </a:pP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Administrativo</a:t>
            </a:r>
            <a:endParaRPr lang="pt-PT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5791200"/>
            <a:ext cx="2706834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buClr>
                <a:srgbClr val="FFFFFF"/>
              </a:buClr>
              <a:buSzPct val="80000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Quantos pedidos são processamento por dia?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39617" y="5800231"/>
            <a:ext cx="2706834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buClr>
                <a:srgbClr val="FFFFFF"/>
              </a:buClr>
              <a:buSzPct val="80000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O que aconteceu com a Encomenda#1234?</a:t>
            </a:r>
          </a:p>
        </p:txBody>
      </p:sp>
    </p:spTree>
    <p:extLst>
      <p:ext uri="{BB962C8B-B14F-4D97-AF65-F5344CB8AC3E}">
        <p14:creationId xmlns:p14="http://schemas.microsoft.com/office/powerpoint/2010/main" val="322274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 bwMode="auto">
          <a:xfrm>
            <a:off x="190500" y="1432192"/>
            <a:ext cx="8763000" cy="5273407"/>
          </a:xfrm>
          <a:prstGeom prst="roundRect">
            <a:avLst>
              <a:gd name="adj" fmla="val 3845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ysClr val="windowText" lastClr="000000">
                  <a:alpha val="30000"/>
                </a:sysClr>
              </a:gs>
            </a:gsLst>
            <a:lin ang="16200000" scaled="0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lvl="1" indent="-212725" defTabSz="914400">
              <a:lnSpc>
                <a:spcPct val="90000"/>
              </a:lnSpc>
              <a:buSzPct val="80000"/>
              <a:defRPr/>
            </a:pPr>
            <a:endParaRPr lang="en-US" sz="1000" kern="0" dirty="0" err="1" smtClean="0">
              <a:solidFill>
                <a:prstClr val="black">
                  <a:lumMod val="75000"/>
                  <a:lumOff val="2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90739" y="3949700"/>
            <a:ext cx="1546225" cy="2203450"/>
            <a:chOff x="1282" y="2264"/>
            <a:chExt cx="974" cy="1388"/>
          </a:xfrm>
        </p:grpSpPr>
        <p:sp>
          <p:nvSpPr>
            <p:cNvPr id="793606" name="AutoShape 6"/>
            <p:cNvSpPr>
              <a:spLocks noChangeArrowheads="1"/>
            </p:cNvSpPr>
            <p:nvPr/>
          </p:nvSpPr>
          <p:spPr bwMode="auto">
            <a:xfrm rot="-5400000">
              <a:off x="1075" y="2471"/>
              <a:ext cx="1388" cy="97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20" y="2285"/>
              <a:ext cx="874" cy="821"/>
              <a:chOff x="2357" y="1953"/>
              <a:chExt cx="874" cy="1110"/>
            </a:xfrm>
          </p:grpSpPr>
          <p:pic>
            <p:nvPicPr>
              <p:cNvPr id="30773" name="Picture 8" descr="computer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44" y="1953"/>
                <a:ext cx="465" cy="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774" name="Text Box 9"/>
              <p:cNvSpPr txBox="1">
                <a:spLocks noChangeArrowheads="1"/>
              </p:cNvSpPr>
              <p:nvPr/>
            </p:nvSpPr>
            <p:spPr bwMode="auto">
              <a:xfrm>
                <a:off x="2357" y="2628"/>
                <a:ext cx="874" cy="4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600" dirty="0" smtClean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>BizTalk Server</a:t>
                </a:r>
                <a:endParaRPr lang="en-US" sz="1600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0772" name="Picture 10" descr="visio process chart 2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322" y="3129"/>
              <a:ext cx="878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566738" y="5410200"/>
            <a:ext cx="565150" cy="1219200"/>
            <a:chOff x="1333" y="519"/>
            <a:chExt cx="356" cy="768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1333" y="753"/>
              <a:ext cx="356" cy="534"/>
              <a:chOff x="1968" y="1008"/>
              <a:chExt cx="356" cy="534"/>
            </a:xfrm>
          </p:grpSpPr>
          <p:pic>
            <p:nvPicPr>
              <p:cNvPr id="30764" name="Picture 23" descr="Server s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68" y="1008"/>
                <a:ext cx="356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65" name="Picture 24" descr="Binary Code S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27" y="1300"/>
                <a:ext cx="115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763" name="Text Box 25"/>
            <p:cNvSpPr txBox="1">
              <a:spLocks noChangeArrowheads="1"/>
            </p:cNvSpPr>
            <p:nvPr/>
          </p:nvSpPr>
          <p:spPr bwMode="auto">
            <a:xfrm>
              <a:off x="1491" y="519"/>
              <a:ext cx="116" cy="231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93626" name="Line 26"/>
          <p:cNvSpPr>
            <a:spLocks noChangeShapeType="1"/>
          </p:cNvSpPr>
          <p:nvPr/>
        </p:nvSpPr>
        <p:spPr bwMode="auto">
          <a:xfrm>
            <a:off x="1282700" y="3784600"/>
            <a:ext cx="660400" cy="279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85000"/>
              </a:lnSpc>
              <a:spcBef>
                <a:spcPct val="20000"/>
              </a:spcBef>
              <a:defRPr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3627" name="Line 27"/>
          <p:cNvSpPr>
            <a:spLocks noChangeShapeType="1"/>
          </p:cNvSpPr>
          <p:nvPr/>
        </p:nvSpPr>
        <p:spPr bwMode="auto">
          <a:xfrm flipV="1">
            <a:off x="1244600" y="5765800"/>
            <a:ext cx="660400" cy="152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85000"/>
              </a:lnSpc>
              <a:spcBef>
                <a:spcPct val="20000"/>
              </a:spcBef>
              <a:defRPr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3628" name="Line 28"/>
          <p:cNvSpPr>
            <a:spLocks noChangeShapeType="1"/>
          </p:cNvSpPr>
          <p:nvPr/>
        </p:nvSpPr>
        <p:spPr bwMode="auto">
          <a:xfrm flipV="1">
            <a:off x="1231900" y="4826000"/>
            <a:ext cx="6604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85000"/>
              </a:lnSpc>
              <a:spcBef>
                <a:spcPct val="20000"/>
              </a:spcBef>
              <a:defRPr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5486401" y="4343400"/>
            <a:ext cx="1371600" cy="1143000"/>
            <a:chOff x="3770" y="2496"/>
            <a:chExt cx="1158" cy="1068"/>
          </a:xfrm>
        </p:grpSpPr>
        <p:sp>
          <p:nvSpPr>
            <p:cNvPr id="793630" name="AutoShape 30"/>
            <p:cNvSpPr>
              <a:spLocks noChangeArrowheads="1"/>
            </p:cNvSpPr>
            <p:nvPr/>
          </p:nvSpPr>
          <p:spPr bwMode="auto">
            <a:xfrm rot="16200000">
              <a:off x="3815" y="2451"/>
              <a:ext cx="1068" cy="115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30758" name="Picture 31" descr="economics chart financial char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11" y="2585"/>
              <a:ext cx="353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9" name="Picture 32" descr="web-page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342" y="2536"/>
              <a:ext cx="387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1" name="Picture 34" descr="Office logo h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918" y="3060"/>
              <a:ext cx="812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2863851" y="1958975"/>
            <a:ext cx="2754313" cy="1992313"/>
            <a:chOff x="1804" y="1234"/>
            <a:chExt cx="1735" cy="1255"/>
          </a:xfrm>
        </p:grpSpPr>
        <p:grpSp>
          <p:nvGrpSpPr>
            <p:cNvPr id="10" name="Group 37"/>
            <p:cNvGrpSpPr>
              <a:grpSpLocks/>
            </p:cNvGrpSpPr>
            <p:nvPr/>
          </p:nvGrpSpPr>
          <p:grpSpPr bwMode="auto">
            <a:xfrm>
              <a:off x="2221" y="1234"/>
              <a:ext cx="1318" cy="1068"/>
              <a:chOff x="2466" y="920"/>
              <a:chExt cx="1318" cy="1068"/>
            </a:xfrm>
          </p:grpSpPr>
          <p:sp>
            <p:nvSpPr>
              <p:cNvPr id="793638" name="AutoShape 38"/>
              <p:cNvSpPr>
                <a:spLocks noChangeArrowheads="1"/>
              </p:cNvSpPr>
              <p:nvPr/>
            </p:nvSpPr>
            <p:spPr bwMode="auto">
              <a:xfrm rot="16200000">
                <a:off x="2591" y="795"/>
                <a:ext cx="1068" cy="1318"/>
              </a:xfrm>
              <a:prstGeom prst="roundRect">
                <a:avLst>
                  <a:gd name="adj" fmla="val 14068"/>
                </a:avLst>
              </a:pr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" name="Group 39"/>
              <p:cNvGrpSpPr>
                <a:grpSpLocks/>
              </p:cNvGrpSpPr>
              <p:nvPr/>
            </p:nvGrpSpPr>
            <p:grpSpPr bwMode="auto">
              <a:xfrm flipH="1">
                <a:off x="3288" y="1032"/>
                <a:ext cx="360" cy="480"/>
                <a:chOff x="1507" y="1584"/>
                <a:chExt cx="342" cy="593"/>
              </a:xfrm>
            </p:grpSpPr>
            <p:pic>
              <p:nvPicPr>
                <p:cNvPr id="30754" name="Picture 40" descr="300714_gear_yellow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 rot="290065" flipH="1">
                  <a:off x="1540" y="1920"/>
                  <a:ext cx="256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755" name="Picture 41" descr="300714_gear_green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 flipH="1">
                  <a:off x="1507" y="1584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756" name="Picture 42" descr="300714_gear_blue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 flipH="1">
                  <a:off x="1561" y="1744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0752" name="Picture 43" descr="computer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15" y="944"/>
                <a:ext cx="465" cy="5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2669" y="1476"/>
                <a:ext cx="495" cy="4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>BizTalk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>Server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>BAM</a:t>
                </a:r>
              </a:p>
            </p:txBody>
          </p:sp>
        </p:grpSp>
        <p:cxnSp>
          <p:nvCxnSpPr>
            <p:cNvPr id="30749" name="AutoShape 45"/>
            <p:cNvCxnSpPr>
              <a:cxnSpLocks noChangeShapeType="1"/>
              <a:stCxn id="793606" idx="3"/>
              <a:endCxn id="793638" idx="0"/>
            </p:cNvCxnSpPr>
            <p:nvPr/>
          </p:nvCxnSpPr>
          <p:spPr bwMode="invGray">
            <a:xfrm rot="5400000" flipH="1" flipV="1">
              <a:off x="1653" y="1920"/>
              <a:ext cx="720" cy="417"/>
            </a:xfrm>
            <a:prstGeom prst="bentConnector2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</p:cxnSp>
      </p:grpSp>
      <p:cxnSp>
        <p:nvCxnSpPr>
          <p:cNvPr id="793646" name="AutoShape 46"/>
          <p:cNvCxnSpPr>
            <a:cxnSpLocks noChangeShapeType="1"/>
            <a:stCxn id="793630" idx="3"/>
            <a:endCxn id="30752" idx="3"/>
          </p:cNvCxnSpPr>
          <p:nvPr/>
        </p:nvCxnSpPr>
        <p:spPr bwMode="invGray">
          <a:xfrm rot="16200000" flipV="1">
            <a:off x="4444605" y="2615803"/>
            <a:ext cx="1942306" cy="1512887"/>
          </a:xfrm>
          <a:prstGeom prst="straightConnector1">
            <a:avLst/>
          </a:prstGeom>
          <a:noFill/>
          <a:ln w="12700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30734" name="Picture 35" descr="xmlwebservice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121" y="4453246"/>
            <a:ext cx="915779" cy="90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93647" name="AutoShape 47"/>
          <p:cNvCxnSpPr>
            <a:cxnSpLocks noChangeShapeType="1"/>
            <a:endCxn id="793638" idx="0"/>
          </p:cNvCxnSpPr>
          <p:nvPr/>
        </p:nvCxnSpPr>
        <p:spPr bwMode="invGray">
          <a:xfrm flipV="1">
            <a:off x="878774" y="2806701"/>
            <a:ext cx="2647066" cy="251344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30744" name="Text Box 49"/>
          <p:cNvSpPr txBox="1">
            <a:spLocks noChangeArrowheads="1"/>
          </p:cNvSpPr>
          <p:nvPr/>
        </p:nvSpPr>
        <p:spPr bwMode="auto">
          <a:xfrm>
            <a:off x="7546556" y="1428013"/>
            <a:ext cx="1357929" cy="52322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4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itchFamily="34" charset="0"/>
                <a:cs typeface="Segoe UI" pitchFamily="34" charset="0"/>
              </a:rPr>
              <a:t>Utilizadores</a:t>
            </a:r>
            <a:endParaRPr lang="en-US" sz="14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Segoe UI" pitchFamily="34" charset="0"/>
              <a:cs typeface="Segoe UI" pitchFamily="34" charset="0"/>
            </a:endParaRPr>
          </a:p>
          <a:p>
            <a:pPr algn="ctr" eaLnBrk="0" hangingPunct="0"/>
            <a:r>
              <a:rPr lang="en-US" sz="14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itchFamily="34" charset="0"/>
                <a:cs typeface="Segoe UI" pitchFamily="34" charset="0"/>
              </a:rPr>
              <a:t>Negócio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30747" name="AutoShape 52"/>
          <p:cNvCxnSpPr>
            <a:cxnSpLocks noChangeShapeType="1"/>
            <a:stCxn id="145" idx="3"/>
            <a:endCxn id="1028" idx="1"/>
          </p:cNvCxnSpPr>
          <p:nvPr/>
        </p:nvCxnSpPr>
        <p:spPr bwMode="invGray">
          <a:xfrm>
            <a:off x="7174880" y="1810462"/>
            <a:ext cx="539260" cy="624890"/>
          </a:xfrm>
          <a:prstGeom prst="straightConnector1">
            <a:avLst/>
          </a:prstGeom>
          <a:noFill/>
          <a:ln w="12700">
            <a:solidFill>
              <a:schemeClr val="bg1"/>
            </a:solidFill>
            <a:prstDash val="solid"/>
            <a:round/>
            <a:headEnd/>
            <a:tailEnd type="triangle" w="med" len="med"/>
          </a:ln>
        </p:spPr>
      </p:cxnSp>
      <p:sp>
        <p:nvSpPr>
          <p:cNvPr id="793658" name="Line 58"/>
          <p:cNvSpPr>
            <a:spLocks noChangeShapeType="1"/>
          </p:cNvSpPr>
          <p:nvPr/>
        </p:nvSpPr>
        <p:spPr bwMode="auto">
          <a:xfrm>
            <a:off x="6858000" y="5334000"/>
            <a:ext cx="833718" cy="70104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85000"/>
              </a:lnSpc>
              <a:spcBef>
                <a:spcPct val="20000"/>
              </a:spcBef>
              <a:defRPr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793659" name="AutoShape 59"/>
          <p:cNvCxnSpPr>
            <a:cxnSpLocks noChangeShapeType="1"/>
            <a:endCxn id="793638" idx="0"/>
          </p:cNvCxnSpPr>
          <p:nvPr/>
        </p:nvCxnSpPr>
        <p:spPr bwMode="invGray">
          <a:xfrm flipV="1">
            <a:off x="874713" y="2806701"/>
            <a:ext cx="2651127" cy="44609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14140" y="1905000"/>
            <a:ext cx="1051381" cy="1060704"/>
          </a:xfrm>
          <a:prstGeom prst="rect">
            <a:avLst/>
          </a:prstGeom>
          <a:noFill/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6" cstate="print"/>
          <a:srcRect r="1117"/>
          <a:stretch>
            <a:fillRect/>
          </a:stretch>
        </p:blipFill>
        <p:spPr bwMode="auto">
          <a:xfrm>
            <a:off x="7714140" y="5508141"/>
            <a:ext cx="1048860" cy="1060704"/>
          </a:xfrm>
          <a:prstGeom prst="rect">
            <a:avLst/>
          </a:prstGeom>
          <a:noFill/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10" descr="visio process chart 2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685800" y="3820099"/>
            <a:ext cx="45205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368994" y="4133661"/>
            <a:ext cx="783772" cy="4847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WF BAM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Interceptor</a:t>
            </a:r>
            <a:endParaRPr 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Text Box 9"/>
          <p:cNvSpPr txBox="1">
            <a:spLocks noChangeArrowheads="1"/>
          </p:cNvSpPr>
          <p:nvPr/>
        </p:nvSpPr>
        <p:spPr bwMode="auto">
          <a:xfrm>
            <a:off x="296884" y="5317176"/>
            <a:ext cx="1056430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WCF BAM Interceptor</a:t>
            </a:r>
            <a:endParaRPr 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8" cstate="print"/>
          <a:srcRect l="15349" r="5792"/>
          <a:stretch>
            <a:fillRect/>
          </a:stretch>
        </p:blipFill>
        <p:spPr bwMode="auto">
          <a:xfrm>
            <a:off x="7717536" y="4315564"/>
            <a:ext cx="1045464" cy="1060704"/>
          </a:xfrm>
          <a:prstGeom prst="rect">
            <a:avLst/>
          </a:prstGeom>
          <a:noFill/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Line 56"/>
          <p:cNvSpPr>
            <a:spLocks noChangeShapeType="1"/>
          </p:cNvSpPr>
          <p:nvPr/>
        </p:nvSpPr>
        <p:spPr bwMode="auto">
          <a:xfrm flipV="1">
            <a:off x="6858000" y="4991548"/>
            <a:ext cx="769172" cy="4717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85000"/>
              </a:lnSpc>
              <a:spcBef>
                <a:spcPct val="20000"/>
              </a:spcBef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58" name="AutoShape 47"/>
          <p:cNvCxnSpPr>
            <a:cxnSpLocks noChangeShapeType="1"/>
            <a:stCxn id="30764" idx="1"/>
            <a:endCxn id="793638" idx="0"/>
          </p:cNvCxnSpPr>
          <p:nvPr/>
        </p:nvCxnSpPr>
        <p:spPr bwMode="invGray">
          <a:xfrm rot="10800000" flipH="1">
            <a:off x="566738" y="2806701"/>
            <a:ext cx="2959102" cy="3389312"/>
          </a:xfrm>
          <a:prstGeom prst="bentConnector3">
            <a:avLst>
              <a:gd name="adj1" fmla="val -7725"/>
            </a:avLst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triangle" w="lg" len="lg"/>
          </a:ln>
        </p:spPr>
      </p:cxnSp>
      <p:grpSp>
        <p:nvGrpSpPr>
          <p:cNvPr id="12" name="Group 59"/>
          <p:cNvGrpSpPr/>
          <p:nvPr/>
        </p:nvGrpSpPr>
        <p:grpSpPr>
          <a:xfrm>
            <a:off x="2378675" y="1438837"/>
            <a:ext cx="757933" cy="1249280"/>
            <a:chOff x="6303845" y="1976313"/>
            <a:chExt cx="865292" cy="1596888"/>
          </a:xfrm>
        </p:grpSpPr>
        <p:sp>
          <p:nvSpPr>
            <p:cNvPr id="87" name="Text Box 49"/>
            <p:cNvSpPr txBox="1">
              <a:spLocks noChangeArrowheads="1"/>
            </p:cNvSpPr>
            <p:nvPr/>
          </p:nvSpPr>
          <p:spPr bwMode="auto">
            <a:xfrm>
              <a:off x="6365560" y="1976313"/>
              <a:ext cx="790075" cy="39341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IT Pro </a:t>
              </a:r>
              <a:endParaRPr lang="en-US" sz="1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19" cstate="print"/>
            <a:srcRect b="18631"/>
            <a:stretch>
              <a:fillRect/>
            </a:stretch>
          </p:blipFill>
          <p:spPr bwMode="auto">
            <a:xfrm>
              <a:off x="6303845" y="2514750"/>
              <a:ext cx="865292" cy="105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7"/>
          <p:cNvGrpSpPr/>
          <p:nvPr/>
        </p:nvGrpSpPr>
        <p:grpSpPr>
          <a:xfrm>
            <a:off x="3779211" y="3844372"/>
            <a:ext cx="3190112" cy="2996977"/>
            <a:chOff x="-1520816" y="2040320"/>
            <a:chExt cx="3041632" cy="2996977"/>
          </a:xfrm>
        </p:grpSpPr>
        <p:grpSp>
          <p:nvGrpSpPr>
            <p:cNvPr id="15" name="Group 6"/>
            <p:cNvGrpSpPr>
              <a:grpSpLocks/>
            </p:cNvGrpSpPr>
            <p:nvPr/>
          </p:nvGrpSpPr>
          <p:grpSpPr bwMode="auto">
            <a:xfrm>
              <a:off x="-1520816" y="2676685"/>
              <a:ext cx="3041632" cy="2360612"/>
              <a:chOff x="3657" y="435"/>
              <a:chExt cx="1767" cy="1338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8" name="Rectangle 15386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5400000" flipH="1">
                <a:off x="3034" y="1058"/>
                <a:ext cx="1293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9" name="Rectangle 15387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3696" y="435"/>
                <a:ext cx="1676" cy="125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0" name="Rectangle 15388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3696" y="1710"/>
                <a:ext cx="1728" cy="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-1456660" y="2040320"/>
              <a:ext cx="2897371" cy="64633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  <a:defRPr/>
              </a:pPr>
              <a:r>
                <a:rPr lang="en-US" sz="1600" b="1" dirty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Articulate goals</a:t>
              </a:r>
              <a:r>
                <a:rPr lang="en-US" sz="1600" spc="-150" dirty="0"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" pitchFamily="34" charset="0"/>
                  <a:cs typeface="Segoe UI" pitchFamily="34" charset="0"/>
                </a:rPr>
                <a:t/>
              </a:r>
              <a:br>
                <a:rPr lang="en-US" sz="1600" spc="-150" dirty="0"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200" dirty="0">
                  <a:latin typeface="Segoe UI" pitchFamily="34" charset="0"/>
                  <a:cs typeface="Segoe UI" pitchFamily="34" charset="0"/>
                </a:rPr>
                <a:t>Centralized authoring </a:t>
              </a:r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and access right </a:t>
              </a:r>
              <a:r>
                <a:rPr lang="en-US" sz="1200" dirty="0">
                  <a:latin typeface="Segoe UI" pitchFamily="34" charset="0"/>
                  <a:cs typeface="Segoe UI" pitchFamily="34" charset="0"/>
                </a:rPr>
                <a:t>management </a:t>
              </a:r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of scorecards and </a:t>
              </a:r>
              <a:r>
                <a:rPr lang="en-US" sz="1200" dirty="0">
                  <a:latin typeface="Segoe UI" pitchFamily="34" charset="0"/>
                  <a:cs typeface="Segoe UI" pitchFamily="34" charset="0"/>
                </a:rPr>
                <a:t>KPIs</a:t>
              </a:r>
            </a:p>
          </p:txBody>
        </p:sp>
      </p:grpSp>
      <p:grpSp>
        <p:nvGrpSpPr>
          <p:cNvPr id="16" name="Group 136"/>
          <p:cNvGrpSpPr/>
          <p:nvPr/>
        </p:nvGrpSpPr>
        <p:grpSpPr>
          <a:xfrm>
            <a:off x="3859792" y="3898342"/>
            <a:ext cx="3028950" cy="2889037"/>
            <a:chOff x="8594497" y="3188896"/>
            <a:chExt cx="3028950" cy="2889037"/>
          </a:xfrm>
        </p:grpSpPr>
        <p:pic>
          <p:nvPicPr>
            <p:cNvPr id="122" name="Rectangle 15376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8594497" y="3806220"/>
              <a:ext cx="3028950" cy="22717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8598408" y="3188896"/>
              <a:ext cx="3022977" cy="64633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  <a:defRPr/>
              </a:pPr>
              <a:r>
                <a:rPr lang="en-US" sz="1600" b="1" dirty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Analyze issues </a:t>
              </a: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/>
              </a:r>
              <a:b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200" dirty="0">
                  <a:latin typeface="Segoe UI" pitchFamily="34" charset="0"/>
                  <a:cs typeface="Segoe UI" pitchFamily="34" charset="0"/>
                </a:rPr>
                <a:t>Contextualized analysis of scorecards, KPIs, reports and unstructured data</a:t>
              </a:r>
              <a:endParaRPr lang="en-US" dirty="0"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38"/>
          <p:cNvGrpSpPr/>
          <p:nvPr/>
        </p:nvGrpSpPr>
        <p:grpSpPr>
          <a:xfrm>
            <a:off x="3864170" y="3902629"/>
            <a:ext cx="3020194" cy="2880462"/>
            <a:chOff x="-1807457" y="-596260"/>
            <a:chExt cx="3042320" cy="2860035"/>
          </a:xfrm>
        </p:grpSpPr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-1807457" y="-596260"/>
              <a:ext cx="2923953" cy="64174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  <a:defRPr/>
              </a:pPr>
              <a:r>
                <a:rPr lang="en-US" sz="1600" b="1" dirty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Collaborate </a:t>
              </a:r>
              <a:r>
                <a:rPr lang="en-US" sz="1600" b="1" dirty="0" smtClean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act</a:t>
              </a:r>
              <a:r>
                <a:rPr lang="en-US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  <a:t/>
              </a:r>
              <a:br>
                <a:rPr lang="en-US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200" dirty="0">
                  <a:latin typeface="Segoe UI" pitchFamily="34" charset="0"/>
                  <a:cs typeface="Segoe UI" pitchFamily="34" charset="0"/>
                </a:rPr>
                <a:t>Strong integration with </a:t>
              </a:r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SharePoint Portal</a:t>
              </a:r>
              <a:endParaRPr lang="en-US" sz="1200" dirty="0"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-1802886" y="0"/>
              <a:ext cx="3037749" cy="2263775"/>
              <a:chOff x="160" y="2542"/>
              <a:chExt cx="1718" cy="1249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3" name="Rectangle 15373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160" y="2542"/>
                <a:ext cx="1718" cy="124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4" name="Rectangle 15374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1021" y="2648"/>
                <a:ext cx="723" cy="7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9" name="Group 145"/>
          <p:cNvGrpSpPr/>
          <p:nvPr/>
        </p:nvGrpSpPr>
        <p:grpSpPr>
          <a:xfrm>
            <a:off x="3790017" y="3827721"/>
            <a:ext cx="3168501" cy="3030279"/>
            <a:chOff x="3763926" y="3827721"/>
            <a:chExt cx="3168501" cy="3030279"/>
          </a:xfrm>
        </p:grpSpPr>
        <p:grpSp>
          <p:nvGrpSpPr>
            <p:cNvPr id="20" name="Group 10"/>
            <p:cNvGrpSpPr>
              <a:grpSpLocks/>
            </p:cNvGrpSpPr>
            <p:nvPr/>
          </p:nvGrpSpPr>
          <p:grpSpPr bwMode="auto">
            <a:xfrm>
              <a:off x="3763926" y="4474628"/>
              <a:ext cx="3167702" cy="2383372"/>
              <a:chOff x="3657" y="2495"/>
              <a:chExt cx="1785" cy="1309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11"/>
              <p:cNvGrpSpPr>
                <a:grpSpLocks/>
              </p:cNvGrpSpPr>
              <p:nvPr/>
            </p:nvGrpSpPr>
            <p:grpSpPr bwMode="auto">
              <a:xfrm>
                <a:off x="3696" y="2495"/>
                <a:ext cx="1746" cy="1242"/>
                <a:chOff x="3718" y="2560"/>
                <a:chExt cx="1698" cy="1274"/>
              </a:xfrm>
              <a:grpFill/>
            </p:grpSpPr>
            <p:pic>
              <p:nvPicPr>
                <p:cNvPr id="130" name="Rectangle 15382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/>
                <a:stretch>
                  <a:fillRect/>
                </a:stretch>
              </p:blipFill>
              <p:spPr bwMode="auto">
                <a:xfrm>
                  <a:off x="3718" y="2560"/>
                  <a:ext cx="1698" cy="127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1" name="Rectangle 15383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4506" y="2736"/>
                  <a:ext cx="833" cy="79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28" name="Rectangle 15380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3696" y="3732"/>
                <a:ext cx="1728" cy="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9" name="Rectangle 15381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 rot="5400000" flipH="1">
                <a:off x="3034" y="3134"/>
                <a:ext cx="1293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3840450" y="3827721"/>
              <a:ext cx="3091977" cy="64690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  <a:defRPr/>
              </a:pPr>
              <a:r>
                <a:rPr lang="en-US" sz="1600" b="1" dirty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Manage your business</a:t>
              </a:r>
              <a:r>
                <a:rPr lang="en-US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  <a:t/>
              </a:r>
              <a:br>
                <a:rPr lang="en-US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200" dirty="0">
                  <a:latin typeface="Segoe UI" pitchFamily="34" charset="0"/>
                  <a:cs typeface="Segoe UI" pitchFamily="34" charset="0"/>
                </a:rPr>
                <a:t>Data-driven e-mail notifications for scorecard and KPIs</a:t>
              </a:r>
            </a:p>
          </p:txBody>
        </p:sp>
      </p:grpSp>
      <p:sp>
        <p:nvSpPr>
          <p:cNvPr id="132" name="Text Box 9"/>
          <p:cNvSpPr txBox="1">
            <a:spLocks noChangeArrowheads="1"/>
          </p:cNvSpPr>
          <p:nvPr/>
        </p:nvSpPr>
        <p:spPr bwMode="auto">
          <a:xfrm>
            <a:off x="1013552" y="6234546"/>
            <a:ext cx="653144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0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BAM API</a:t>
            </a:r>
            <a:endParaRPr lang="en-US" sz="10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41" name="AutoShape 52"/>
          <p:cNvCxnSpPr>
            <a:cxnSpLocks noChangeShapeType="1"/>
            <a:stCxn id="59" idx="3"/>
            <a:endCxn id="145" idx="1"/>
          </p:cNvCxnSpPr>
          <p:nvPr/>
        </p:nvCxnSpPr>
        <p:spPr bwMode="invGray">
          <a:xfrm flipV="1">
            <a:off x="3136608" y="1810462"/>
            <a:ext cx="2349793" cy="463631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2" name="Group 146"/>
          <p:cNvGrpSpPr/>
          <p:nvPr/>
        </p:nvGrpSpPr>
        <p:grpSpPr>
          <a:xfrm>
            <a:off x="5486401" y="1542696"/>
            <a:ext cx="1688479" cy="1761751"/>
            <a:chOff x="4733585" y="1148321"/>
            <a:chExt cx="1688479" cy="1761751"/>
          </a:xfrm>
        </p:grpSpPr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4733585" y="1148321"/>
              <a:ext cx="1688479" cy="53553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defRPr/>
              </a:pPr>
              <a:r>
                <a:rPr lang="en-US" sz="1200" b="1" dirty="0" smtClean="0">
                  <a:ln w="3175">
                    <a:noFill/>
                  </a:ln>
                  <a:latin typeface="Segoe UI" pitchFamily="34" charset="0"/>
                  <a:cs typeface="Segoe UI" pitchFamily="34" charset="0"/>
                </a:rPr>
                <a:t>BAM Portal</a:t>
              </a:r>
              <a:r>
                <a:rPr lang="en-US" sz="105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  <a:t/>
              </a:r>
              <a:br>
                <a:rPr lang="en-US" sz="105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000" dirty="0" smtClean="0">
                  <a:latin typeface="Segoe UI" pitchFamily="34" charset="0"/>
                  <a:cs typeface="Segoe UI" pitchFamily="34" charset="0"/>
                </a:rPr>
                <a:t>Basic</a:t>
              </a:r>
              <a:r>
                <a:rPr lang="en-US" sz="1000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UI" pitchFamily="34" charset="0"/>
                  <a:cs typeface="Segoe UI" pitchFamily="34" charset="0"/>
                </a:rPr>
                <a:t> </a:t>
              </a:r>
              <a:r>
                <a:rPr lang="en-US" sz="1000" dirty="0" smtClean="0">
                  <a:latin typeface="Segoe UI" pitchFamily="34" charset="0"/>
                  <a:cs typeface="Segoe UI" pitchFamily="34" charset="0"/>
                </a:rPr>
                <a:t>KPI charting and data query </a:t>
              </a:r>
              <a:endParaRPr lang="en-US" sz="1000" dirty="0"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44" name="Picture 3" descr="OWC-aggPage-to-defineAlert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4750981" y="1672708"/>
              <a:ext cx="1649819" cy="1237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1" name="Title 90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886397"/>
          </a:xfrm>
        </p:spPr>
        <p:txBody>
          <a:bodyPr/>
          <a:lstStyle/>
          <a:p>
            <a:r>
              <a:rPr lang="pt-PT" dirty="0" err="1"/>
              <a:t>Business</a:t>
            </a:r>
            <a:r>
              <a:rPr lang="pt-PT" dirty="0"/>
              <a:t> </a:t>
            </a:r>
            <a:r>
              <a:rPr lang="pt-PT" dirty="0" err="1"/>
              <a:t>Activity</a:t>
            </a:r>
            <a:r>
              <a:rPr lang="pt-PT" dirty="0"/>
              <a:t> </a:t>
            </a:r>
            <a:r>
              <a:rPr lang="pt-PT" dirty="0" err="1"/>
              <a:t>Monitoring</a:t>
            </a:r>
            <a:r>
              <a:rPr lang="pt-PT" dirty="0"/>
              <a:t> </a:t>
            </a:r>
            <a:r>
              <a:rPr lang="pt-PT" dirty="0" smtClean="0"/>
              <a:t>(BAM) </a:t>
            </a:r>
            <a:br>
              <a:rPr lang="pt-PT" dirty="0" smtClean="0"/>
            </a:br>
            <a:r>
              <a:rPr lang="pt-PT" dirty="0" smtClean="0"/>
              <a:t>Através do Office </a:t>
            </a:r>
            <a:r>
              <a:rPr lang="pt-PT" dirty="0"/>
              <a:t>BI</a:t>
            </a:r>
            <a:endParaRPr lang="en-US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33400" y="2677099"/>
            <a:ext cx="565150" cy="1219200"/>
            <a:chOff x="1333" y="519"/>
            <a:chExt cx="356" cy="768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333" y="753"/>
              <a:ext cx="356" cy="534"/>
              <a:chOff x="1968" y="1008"/>
              <a:chExt cx="356" cy="534"/>
            </a:xfrm>
          </p:grpSpPr>
          <p:pic>
            <p:nvPicPr>
              <p:cNvPr id="30768" name="Picture 13" descr="Server s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68" y="1008"/>
                <a:ext cx="356" cy="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69" name="Picture 14" descr="Binary Code S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27" y="1300"/>
                <a:ext cx="115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767" name="Text Box 15"/>
            <p:cNvSpPr txBox="1">
              <a:spLocks noChangeArrowheads="1"/>
            </p:cNvSpPr>
            <p:nvPr/>
          </p:nvSpPr>
          <p:spPr bwMode="auto">
            <a:xfrm>
              <a:off x="1488" y="519"/>
              <a:ext cx="116" cy="231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54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7"/>
          <p:cNvSpPr>
            <a:spLocks/>
          </p:cNvSpPr>
          <p:nvPr/>
        </p:nvSpPr>
        <p:spPr bwMode="auto">
          <a:xfrm>
            <a:off x="586292" y="1323364"/>
            <a:ext cx="7971417" cy="5174427"/>
          </a:xfrm>
          <a:prstGeom prst="roundRect">
            <a:avLst>
              <a:gd name="adj" fmla="val 289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ysClr val="windowText" lastClr="000000">
                  <a:alpha val="63000"/>
                </a:sys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 flipH="1">
            <a:off x="685799" y="3915958"/>
            <a:ext cx="3818965" cy="2419574"/>
          </a:xfrm>
          <a:prstGeom prst="roundRect">
            <a:avLst>
              <a:gd name="adj" fmla="val 600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  <a:alpha val="85000"/>
                </a:schemeClr>
              </a:gs>
            </a:gsLst>
            <a:lin ang="162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9000"/>
                  </a:sysClr>
                </a:gs>
                <a:gs pos="100000">
                  <a:sysClr val="window" lastClr="FFFFFF">
                    <a:alpha val="4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defTabSz="914400">
              <a:defRPr/>
            </a:pPr>
            <a:endParaRPr lang="en-US" sz="1000" kern="0" dirty="0" err="1" smtClean="0">
              <a:solidFill>
                <a:prstClr val="black">
                  <a:lumMod val="75000"/>
                  <a:lumOff val="2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 flipH="1">
            <a:off x="4572000" y="3915958"/>
            <a:ext cx="3818965" cy="2419574"/>
          </a:xfrm>
          <a:prstGeom prst="roundRect">
            <a:avLst>
              <a:gd name="adj" fmla="val 600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  <a:alpha val="85000"/>
                </a:schemeClr>
              </a:gs>
            </a:gsLst>
            <a:lin ang="162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9000"/>
                  </a:sysClr>
                </a:gs>
                <a:gs pos="100000">
                  <a:sysClr val="window" lastClr="FFFFFF">
                    <a:alpha val="4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defTabSz="914400">
              <a:defRPr/>
            </a:pPr>
            <a:endParaRPr lang="en-US" sz="1000" kern="0" dirty="0" err="1" smtClean="0">
              <a:solidFill>
                <a:prstClr val="black">
                  <a:lumMod val="75000"/>
                  <a:lumOff val="2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 flipH="1">
            <a:off x="685799" y="1424666"/>
            <a:ext cx="3818965" cy="2419574"/>
          </a:xfrm>
          <a:prstGeom prst="roundRect">
            <a:avLst>
              <a:gd name="adj" fmla="val 600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  <a:alpha val="85000"/>
                </a:schemeClr>
              </a:gs>
            </a:gsLst>
            <a:lin ang="162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9000"/>
                  </a:sysClr>
                </a:gs>
                <a:gs pos="100000">
                  <a:sysClr val="window" lastClr="FFFFFF">
                    <a:alpha val="4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defTabSz="914400">
              <a:defRPr/>
            </a:pPr>
            <a:endParaRPr lang="en-US" sz="1000" kern="0" dirty="0" err="1" smtClean="0">
              <a:solidFill>
                <a:prstClr val="black">
                  <a:lumMod val="75000"/>
                  <a:lumOff val="2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58" name="Group 37"/>
          <p:cNvGrpSpPr/>
          <p:nvPr/>
        </p:nvGrpSpPr>
        <p:grpSpPr>
          <a:xfrm>
            <a:off x="762197" y="1489209"/>
            <a:ext cx="3686980" cy="2309232"/>
            <a:chOff x="-4903080" y="1425440"/>
            <a:chExt cx="11036185" cy="3744572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-4903080" y="1425440"/>
              <a:ext cx="11036185" cy="3744572"/>
            </a:xfrm>
            <a:prstGeom prst="roundRect">
              <a:avLst>
                <a:gd name="adj" fmla="val 7144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-4682008" y="1534082"/>
              <a:ext cx="10594041" cy="3527290"/>
            </a:xfrm>
            <a:prstGeom prst="roundRect">
              <a:avLst>
                <a:gd name="adj" fmla="val 6436"/>
              </a:avLst>
            </a:prstGeom>
            <a:solidFill>
              <a:srgbClr val="000000">
                <a:alpha val="60000"/>
              </a:srgbClr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8" rIns="0" bIns="45718" numCol="1" rtlCol="0" anchor="ctr" anchorCtr="0" compatLnSpc="1">
              <a:prstTxWarp prst="textNoShape">
                <a:avLst/>
              </a:prstTxWarp>
            </a:bodyPr>
            <a:lstStyle/>
            <a:p>
              <a:pPr indent="-396875" algn="ctr">
                <a:lnSpc>
                  <a:spcPct val="90000"/>
                </a:lnSpc>
                <a:spcBef>
                  <a:spcPct val="20000"/>
                </a:spcBef>
                <a:buClr>
                  <a:srgbClr val="777777"/>
                </a:buClr>
              </a:pPr>
              <a:endParaRPr lang="en-US" sz="1400" dirty="0" smtClean="0">
                <a:gradFill flip="none" rotWithShape="1">
                  <a:gsLst>
                    <a:gs pos="0">
                      <a:schemeClr val="bg2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9" name="Rectangle 13"/>
          <p:cNvSpPr>
            <a:spLocks noChangeArrowheads="1"/>
          </p:cNvSpPr>
          <p:nvPr/>
        </p:nvSpPr>
        <p:spPr bwMode="auto">
          <a:xfrm>
            <a:off x="845145" y="3137292"/>
            <a:ext cx="3500273" cy="58477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Articulate goals</a:t>
            </a:r>
          </a:p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Centralized authoring and access right </a:t>
            </a:r>
            <a:b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</a:b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management of scorecards and KPIs</a:t>
            </a:r>
          </a:p>
        </p:txBody>
      </p:sp>
      <p:sp>
        <p:nvSpPr>
          <p:cNvPr id="63" name="Rounded Rectangle 62"/>
          <p:cNvSpPr/>
          <p:nvPr/>
        </p:nvSpPr>
        <p:spPr bwMode="auto">
          <a:xfrm flipH="1">
            <a:off x="4572000" y="1424666"/>
            <a:ext cx="3818965" cy="2419574"/>
          </a:xfrm>
          <a:prstGeom prst="roundRect">
            <a:avLst>
              <a:gd name="adj" fmla="val 600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  <a:alpha val="85000"/>
                </a:schemeClr>
              </a:gs>
            </a:gsLst>
            <a:lin ang="162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9000"/>
                  </a:sysClr>
                </a:gs>
                <a:gs pos="100000">
                  <a:sysClr val="window" lastClr="FFFFFF">
                    <a:alpha val="4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defTabSz="914400">
              <a:defRPr/>
            </a:pPr>
            <a:endParaRPr lang="en-US" sz="1000" kern="0" dirty="0" err="1" smtClean="0">
              <a:solidFill>
                <a:prstClr val="black">
                  <a:lumMod val="75000"/>
                  <a:lumOff val="2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80377" y="955194"/>
            <a:ext cx="2847614" cy="2210022"/>
            <a:chOff x="3657" y="435"/>
            <a:chExt cx="1767" cy="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2250" name="Rectangle 1538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 flipH="1">
              <a:off x="3034" y="1058"/>
              <a:ext cx="1293" cy="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51" name="Rectangle 1538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6" y="435"/>
              <a:ext cx="1676" cy="1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52" name="Rectangle 1538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96" y="1710"/>
              <a:ext cx="1728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31" name="Title 68630"/>
          <p:cNvSpPr>
            <a:spLocks noGrp="1" noChangeArrowheads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en-US" dirty="0" smtClean="0"/>
              <a:t>BAM </a:t>
            </a:r>
            <a:r>
              <a:rPr lang="en-US" dirty="0" err="1"/>
              <a:t>através</a:t>
            </a:r>
            <a:r>
              <a:rPr lang="en-US" dirty="0"/>
              <a:t> do </a:t>
            </a:r>
            <a:r>
              <a:rPr lang="en-US" dirty="0" smtClean="0"/>
              <a:t>Office BI</a:t>
            </a:r>
          </a:p>
        </p:txBody>
      </p:sp>
      <p:grpSp>
        <p:nvGrpSpPr>
          <p:cNvPr id="68" name="Group 37"/>
          <p:cNvGrpSpPr/>
          <p:nvPr/>
        </p:nvGrpSpPr>
        <p:grpSpPr>
          <a:xfrm>
            <a:off x="4628141" y="1489209"/>
            <a:ext cx="3686980" cy="2309232"/>
            <a:chOff x="-4903080" y="1425440"/>
            <a:chExt cx="11036185" cy="3744572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-4903080" y="1425440"/>
              <a:ext cx="11036185" cy="3744572"/>
            </a:xfrm>
            <a:prstGeom prst="roundRect">
              <a:avLst>
                <a:gd name="adj" fmla="val 7144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-4682008" y="1534082"/>
              <a:ext cx="10594041" cy="3527290"/>
            </a:xfrm>
            <a:prstGeom prst="roundRect">
              <a:avLst>
                <a:gd name="adj" fmla="val 6436"/>
              </a:avLst>
            </a:prstGeom>
            <a:solidFill>
              <a:srgbClr val="000000">
                <a:alpha val="60000"/>
              </a:srgbClr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8" rIns="0" bIns="45718" numCol="1" rtlCol="0" anchor="ctr" anchorCtr="0" compatLnSpc="1">
              <a:prstTxWarp prst="textNoShape">
                <a:avLst/>
              </a:prstTxWarp>
            </a:bodyPr>
            <a:lstStyle/>
            <a:p>
              <a:pPr indent="-396875" algn="ctr">
                <a:lnSpc>
                  <a:spcPct val="90000"/>
                </a:lnSpc>
                <a:spcBef>
                  <a:spcPct val="20000"/>
                </a:spcBef>
                <a:buClr>
                  <a:srgbClr val="777777"/>
                </a:buClr>
              </a:pPr>
              <a:endParaRPr lang="en-US" sz="1400" dirty="0" smtClean="0">
                <a:gradFill flip="none" rotWithShape="1">
                  <a:gsLst>
                    <a:gs pos="0">
                      <a:schemeClr val="bg2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Rectangle 13"/>
          <p:cNvSpPr>
            <a:spLocks noChangeArrowheads="1"/>
          </p:cNvSpPr>
          <p:nvPr/>
        </p:nvSpPr>
        <p:spPr bwMode="auto">
          <a:xfrm>
            <a:off x="4722664" y="3137292"/>
            <a:ext cx="3500273" cy="58477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Analyze issues </a:t>
            </a:r>
          </a:p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Contextualized analysis of scorecards, </a:t>
            </a:r>
            <a:r>
              <a:rPr lang="en-US" sz="10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KPIs</a:t>
            </a: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, </a:t>
            </a:r>
            <a:b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</a:b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reports and unstructured data</a:t>
            </a:r>
          </a:p>
        </p:txBody>
      </p:sp>
      <p:pic>
        <p:nvPicPr>
          <p:cNvPr id="52240" name="Rectangle 1537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446" y="941734"/>
            <a:ext cx="2790371" cy="2092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Group 37"/>
          <p:cNvGrpSpPr/>
          <p:nvPr/>
        </p:nvGrpSpPr>
        <p:grpSpPr>
          <a:xfrm>
            <a:off x="762197" y="3989340"/>
            <a:ext cx="3686980" cy="2309232"/>
            <a:chOff x="-4903080" y="1425440"/>
            <a:chExt cx="11036185" cy="3744572"/>
          </a:xfrm>
        </p:grpSpPr>
        <p:sp>
          <p:nvSpPr>
            <p:cNvPr id="73" name="Rounded Rectangle 72"/>
            <p:cNvSpPr/>
            <p:nvPr/>
          </p:nvSpPr>
          <p:spPr bwMode="auto">
            <a:xfrm>
              <a:off x="-4903080" y="1425440"/>
              <a:ext cx="11036185" cy="3744572"/>
            </a:xfrm>
            <a:prstGeom prst="roundRect">
              <a:avLst>
                <a:gd name="adj" fmla="val 7144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-4682008" y="1534082"/>
              <a:ext cx="10594041" cy="3527290"/>
            </a:xfrm>
            <a:prstGeom prst="roundRect">
              <a:avLst>
                <a:gd name="adj" fmla="val 6436"/>
              </a:avLst>
            </a:prstGeom>
            <a:solidFill>
              <a:srgbClr val="000000">
                <a:alpha val="60000"/>
              </a:srgbClr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8" rIns="0" bIns="45718" numCol="1" rtlCol="0" anchor="ctr" anchorCtr="0" compatLnSpc="1">
              <a:prstTxWarp prst="textNoShape">
                <a:avLst/>
              </a:prstTxWarp>
            </a:bodyPr>
            <a:lstStyle/>
            <a:p>
              <a:pPr indent="-396875" algn="ctr">
                <a:lnSpc>
                  <a:spcPct val="90000"/>
                </a:lnSpc>
                <a:spcBef>
                  <a:spcPct val="20000"/>
                </a:spcBef>
                <a:buClr>
                  <a:srgbClr val="777777"/>
                </a:buClr>
              </a:pPr>
              <a:endParaRPr lang="en-US" sz="1400" dirty="0" smtClean="0">
                <a:gradFill flip="none" rotWithShape="1">
                  <a:gsLst>
                    <a:gs pos="0">
                      <a:schemeClr val="bg2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5" name="Rectangle 13"/>
          <p:cNvSpPr>
            <a:spLocks noChangeArrowheads="1"/>
          </p:cNvSpPr>
          <p:nvPr/>
        </p:nvSpPr>
        <p:spPr bwMode="auto">
          <a:xfrm>
            <a:off x="845145" y="4040117"/>
            <a:ext cx="3500273" cy="44627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Collaborate and act</a:t>
            </a:r>
          </a:p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Strong integration with Portal and Office system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38654" y="4567215"/>
            <a:ext cx="2743038" cy="2156324"/>
            <a:chOff x="160" y="2542"/>
            <a:chExt cx="1645" cy="1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2237" name="Rectangle 1537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0" y="2542"/>
              <a:ext cx="1645" cy="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8" name="Rectangle 1537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21" y="2648"/>
              <a:ext cx="723" cy="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6" name="Group 37"/>
          <p:cNvGrpSpPr/>
          <p:nvPr/>
        </p:nvGrpSpPr>
        <p:grpSpPr>
          <a:xfrm>
            <a:off x="4651290" y="3989340"/>
            <a:ext cx="3686980" cy="2309232"/>
            <a:chOff x="-4903080" y="1425440"/>
            <a:chExt cx="11036185" cy="3744572"/>
          </a:xfrm>
        </p:grpSpPr>
        <p:sp>
          <p:nvSpPr>
            <p:cNvPr id="77" name="Rounded Rectangle 76"/>
            <p:cNvSpPr/>
            <p:nvPr/>
          </p:nvSpPr>
          <p:spPr bwMode="auto">
            <a:xfrm>
              <a:off x="-4903080" y="1425440"/>
              <a:ext cx="11036185" cy="3744572"/>
            </a:xfrm>
            <a:prstGeom prst="roundRect">
              <a:avLst>
                <a:gd name="adj" fmla="val 7144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-4682008" y="1534082"/>
              <a:ext cx="10594041" cy="3527290"/>
            </a:xfrm>
            <a:prstGeom prst="roundRect">
              <a:avLst>
                <a:gd name="adj" fmla="val 6436"/>
              </a:avLst>
            </a:prstGeom>
            <a:solidFill>
              <a:srgbClr val="000000">
                <a:alpha val="60000"/>
              </a:srgbClr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8" rIns="0" bIns="45718" numCol="1" rtlCol="0" anchor="ctr" anchorCtr="0" compatLnSpc="1">
              <a:prstTxWarp prst="textNoShape">
                <a:avLst/>
              </a:prstTxWarp>
            </a:bodyPr>
            <a:lstStyle/>
            <a:p>
              <a:pPr indent="-396875" algn="ctr">
                <a:lnSpc>
                  <a:spcPct val="90000"/>
                </a:lnSpc>
                <a:spcBef>
                  <a:spcPct val="20000"/>
                </a:spcBef>
                <a:buClr>
                  <a:srgbClr val="777777"/>
                </a:buClr>
              </a:pPr>
              <a:endParaRPr lang="en-US" sz="1400" dirty="0" smtClean="0">
                <a:gradFill flip="none" rotWithShape="1">
                  <a:gsLst>
                    <a:gs pos="0">
                      <a:schemeClr val="bg2"/>
                    </a:gs>
                    <a:gs pos="50000">
                      <a:schemeClr val="tx2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9" name="Rectangle 13"/>
          <p:cNvSpPr>
            <a:spLocks noChangeArrowheads="1"/>
          </p:cNvSpPr>
          <p:nvPr/>
        </p:nvSpPr>
        <p:spPr bwMode="auto">
          <a:xfrm>
            <a:off x="4734238" y="4040117"/>
            <a:ext cx="3500273" cy="44627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Manage your business</a:t>
            </a:r>
          </a:p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Data-driven e-mail notifications for scorecard and </a:t>
            </a:r>
            <a:r>
              <a:rPr lang="en-US" sz="10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Segoe UI" pitchFamily="34" charset="0"/>
                <a:cs typeface="Segoe UI" pitchFamily="34" charset="0"/>
              </a:rPr>
              <a:t>KPIs</a:t>
            </a:r>
            <a:endParaRPr lang="en-US" sz="10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3500000" scaled="1"/>
              </a:gra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12387" y="4559716"/>
            <a:ext cx="2964787" cy="2298284"/>
            <a:chOff x="3657" y="2495"/>
            <a:chExt cx="1785" cy="1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3696" y="2495"/>
              <a:ext cx="1746" cy="1242"/>
              <a:chOff x="3718" y="2560"/>
              <a:chExt cx="1698" cy="1274"/>
            </a:xfrm>
          </p:grpSpPr>
          <p:pic>
            <p:nvPicPr>
              <p:cNvPr id="52246" name="Rectangle 1538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18" y="2560"/>
                <a:ext cx="1698" cy="1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247" name="Rectangle 1538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6" y="2736"/>
                <a:ext cx="833" cy="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2244" name="Rectangle 1538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96" y="3732"/>
              <a:ext cx="1728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45" name="Rectangle 1538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5400000" flipH="1">
              <a:off x="3034" y="3134"/>
              <a:ext cx="1293" cy="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487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664797"/>
          </a:xfrm>
        </p:spPr>
        <p:txBody>
          <a:bodyPr/>
          <a:lstStyle/>
          <a:p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9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88611"/>
            <a:ext cx="8382000" cy="584775"/>
          </a:xfrm>
        </p:spPr>
        <p:txBody>
          <a:bodyPr lIns="0" tIns="0" rIns="0" bIns="0" anchor="b"/>
          <a:lstStyle/>
          <a:p>
            <a:pPr>
              <a:lnSpc>
                <a:spcPct val="95000"/>
              </a:lnSpc>
            </a:pPr>
            <a:r>
              <a:rPr lang="pt-PT" sz="4000" dirty="0"/>
              <a:t>O problema (Requisitos)</a:t>
            </a:r>
            <a:endParaRPr lang="en-US" sz="4000" spc="-150" dirty="0">
              <a:solidFill>
                <a:srgbClr val="FFFFFF"/>
              </a:solidFill>
            </a:endParaRPr>
          </a:p>
        </p:txBody>
      </p:sp>
      <p:pic>
        <p:nvPicPr>
          <p:cNvPr id="2050" name="Picture 2" descr="C:\Users\spereira\Desktop\Untitled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37561"/>
            <a:ext cx="8077200" cy="51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28600" y="1143000"/>
            <a:ext cx="883920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5000"/>
              </a:lnSpc>
              <a:buClr>
                <a:srgbClr val="FFFFFF"/>
              </a:buClr>
              <a:buSzPct val="100000"/>
              <a:buFontTx/>
              <a:buChar char="•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Efectuar a monitorização dos processo EDI dos diferentes parceiros. </a:t>
            </a: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Encomendas</a:t>
            </a:r>
            <a:endParaRPr lang="en-US" dirty="0">
              <a:solidFill>
                <a:srgbClr val="FFFFFF"/>
              </a:solidFill>
              <a:latin typeface="Arial" pitchFamily="34" charset="0"/>
            </a:endParaRP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Facturas</a:t>
            </a:r>
            <a:endParaRPr lang="en-US" dirty="0">
              <a:solidFill>
                <a:srgbClr val="FFFFFF"/>
              </a:solidFill>
              <a:latin typeface="Arial" pitchFamily="34" charset="0"/>
            </a:endParaRP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Notas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Crédito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</a:rPr>
              <a:t> e </a:t>
            </a: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Debito</a:t>
            </a:r>
            <a:endParaRPr lang="en-US" dirty="0"/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Respostas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</a:rPr>
              <a:t> dos </a:t>
            </a:r>
            <a:r>
              <a:rPr lang="en-US" dirty="0" err="1">
                <a:solidFill>
                  <a:srgbClr val="FFFFFF"/>
                </a:solidFill>
                <a:latin typeface="Arial" pitchFamily="34" charset="0"/>
              </a:rPr>
              <a:t>parceiros</a:t>
            </a:r>
            <a:endParaRPr lang="en-US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67400" y="4572000"/>
            <a:ext cx="2971800" cy="881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5000"/>
              </a:lnSpc>
              <a:buClr>
                <a:srgbClr val="FFFFFF"/>
              </a:buClr>
              <a:buSzPct val="100000"/>
              <a:buFontTx/>
              <a:buChar char="•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Formatos </a:t>
            </a: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utilizados:</a:t>
            </a:r>
            <a:endParaRPr lang="pt-PT" dirty="0">
              <a:solidFill>
                <a:srgbClr val="FFFFFF"/>
              </a:solidFill>
              <a:latin typeface="Arial" pitchFamily="34" charset="0"/>
            </a:endParaRP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EDIFACT</a:t>
            </a: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XML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6200" y="5638800"/>
            <a:ext cx="4572000" cy="88178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5000"/>
              </a:lnSpc>
              <a:buClr>
                <a:srgbClr val="FFFFFF"/>
              </a:buClr>
              <a:buSzPct val="100000"/>
              <a:buFontTx/>
              <a:buChar char="•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Arquivo das mensagens:</a:t>
            </a: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Original</a:t>
            </a:r>
          </a:p>
          <a:p>
            <a:pPr lvl="2">
              <a:lnSpc>
                <a:spcPct val="95000"/>
              </a:lnSpc>
              <a:buClr>
                <a:srgbClr val="FFFFFF"/>
              </a:buClr>
              <a:buSzPct val="80000"/>
              <a:buFont typeface="Courier New" pitchFamily="49" charset="0"/>
              <a:buChar char="o"/>
            </a:pP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Final (enviado para o parceiro)</a:t>
            </a:r>
          </a:p>
        </p:txBody>
      </p:sp>
    </p:spTree>
    <p:extLst>
      <p:ext uri="{BB962C8B-B14F-4D97-AF65-F5344CB8AC3E}">
        <p14:creationId xmlns:p14="http://schemas.microsoft.com/office/powerpoint/2010/main" val="353872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loud"/>
          <p:cNvSpPr>
            <a:spLocks noChangeAspect="1" noEditPoints="1" noChangeArrowheads="1"/>
          </p:cNvSpPr>
          <p:nvPr/>
        </p:nvSpPr>
        <p:spPr bwMode="auto">
          <a:xfrm>
            <a:off x="6545533" y="2666999"/>
            <a:ext cx="1736521" cy="190085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alpha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 defTabSz="914363"/>
            <a:r>
              <a:rPr lang="en-US" sz="1400" b="1" dirty="0" smtClean="0">
                <a:solidFill>
                  <a:srgbClr val="000000"/>
                </a:solidFill>
              </a:rPr>
              <a:t>Internet</a:t>
            </a:r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26" name="Picture 125" descr="Server s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7722" y="3970885"/>
            <a:ext cx="762000" cy="91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88611"/>
            <a:ext cx="8382000" cy="584775"/>
          </a:xfrm>
        </p:spPr>
        <p:txBody>
          <a:bodyPr lIns="0" tIns="0" rIns="0" bIns="0" anchor="b"/>
          <a:lstStyle/>
          <a:p>
            <a:pPr>
              <a:lnSpc>
                <a:spcPct val="95000"/>
              </a:lnSpc>
            </a:pPr>
            <a:r>
              <a:rPr lang="pt-PT" sz="4000" dirty="0"/>
              <a:t>Visão geral </a:t>
            </a:r>
            <a:r>
              <a:rPr lang="pt-PT" sz="4000" dirty="0" smtClean="0"/>
              <a:t>da </a:t>
            </a:r>
            <a:r>
              <a:rPr lang="pt-PT" sz="4000" dirty="0"/>
              <a:t>infra-estrutura</a:t>
            </a:r>
            <a:endParaRPr lang="en-US" sz="4000" spc="-150" dirty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7738" y="3999607"/>
            <a:ext cx="1641513" cy="451692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79" descr="Serve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04062" y="3335338"/>
            <a:ext cx="14013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5" name="Picture 79" descr="Serve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261294" y="2908918"/>
            <a:ext cx="119113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22" y="3154981"/>
            <a:ext cx="83127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65"/>
          <p:cNvGrpSpPr>
            <a:grpSpLocks noChangeAspect="1"/>
          </p:cNvGrpSpPr>
          <p:nvPr/>
        </p:nvGrpSpPr>
        <p:grpSpPr bwMode="auto">
          <a:xfrm>
            <a:off x="3932662" y="3487738"/>
            <a:ext cx="1019177" cy="905935"/>
            <a:chOff x="2385" y="1419"/>
            <a:chExt cx="807" cy="7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Line 266"/>
            <p:cNvSpPr>
              <a:spLocks noChangeShapeType="1"/>
            </p:cNvSpPr>
            <p:nvPr/>
          </p:nvSpPr>
          <p:spPr bwMode="auto">
            <a:xfrm>
              <a:off x="2497" y="1781"/>
              <a:ext cx="0" cy="213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0" name="Line 267"/>
            <p:cNvSpPr>
              <a:spLocks noChangeShapeType="1"/>
            </p:cNvSpPr>
            <p:nvPr/>
          </p:nvSpPr>
          <p:spPr bwMode="auto">
            <a:xfrm>
              <a:off x="3073" y="1785"/>
              <a:ext cx="1" cy="222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1" name="Line 268"/>
            <p:cNvSpPr>
              <a:spLocks noChangeShapeType="1"/>
            </p:cNvSpPr>
            <p:nvPr/>
          </p:nvSpPr>
          <p:spPr bwMode="auto">
            <a:xfrm>
              <a:off x="2791" y="1526"/>
              <a:ext cx="0" cy="474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2" name="Line 269"/>
            <p:cNvSpPr>
              <a:spLocks noChangeShapeType="1"/>
            </p:cNvSpPr>
            <p:nvPr/>
          </p:nvSpPr>
          <p:spPr bwMode="auto">
            <a:xfrm flipH="1" flipV="1">
              <a:off x="2498" y="1782"/>
              <a:ext cx="574" cy="2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3" name="Oval 270"/>
            <p:cNvSpPr>
              <a:spLocks noChangeArrowheads="1"/>
            </p:cNvSpPr>
            <p:nvPr/>
          </p:nvSpPr>
          <p:spPr bwMode="auto">
            <a:xfrm>
              <a:off x="2650" y="1419"/>
              <a:ext cx="280" cy="170"/>
            </a:xfrm>
            <a:prstGeom prst="ellipse">
              <a:avLst/>
            </a:prstGeom>
            <a:solidFill>
              <a:srgbClr val="F9D4CA"/>
            </a:solidFill>
            <a:ln w="12700" algn="ctr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4" name="AutoShape 271"/>
            <p:cNvSpPr>
              <a:spLocks noChangeArrowheads="1"/>
            </p:cNvSpPr>
            <p:nvPr/>
          </p:nvSpPr>
          <p:spPr bwMode="auto">
            <a:xfrm>
              <a:off x="2615" y="1690"/>
              <a:ext cx="347" cy="185"/>
            </a:xfrm>
            <a:prstGeom prst="flowChartDecision">
              <a:avLst/>
            </a:prstGeom>
            <a:solidFill>
              <a:srgbClr val="C8F7D3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5" name="AutoShape 272"/>
            <p:cNvSpPr>
              <a:spLocks noChangeArrowheads="1"/>
            </p:cNvSpPr>
            <p:nvPr/>
          </p:nvSpPr>
          <p:spPr bwMode="auto">
            <a:xfrm>
              <a:off x="2385" y="1993"/>
              <a:ext cx="237" cy="148"/>
            </a:xfrm>
            <a:prstGeom prst="flowChartAlternateProcess">
              <a:avLst/>
            </a:prstGeom>
            <a:solidFill>
              <a:srgbClr val="C4C4F8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6" name="AutoShape 273"/>
            <p:cNvSpPr>
              <a:spLocks noChangeArrowheads="1"/>
            </p:cNvSpPr>
            <p:nvPr/>
          </p:nvSpPr>
          <p:spPr bwMode="auto">
            <a:xfrm>
              <a:off x="2670" y="1998"/>
              <a:ext cx="237" cy="148"/>
            </a:xfrm>
            <a:prstGeom prst="flowChartAlternateProcess">
              <a:avLst/>
            </a:prstGeom>
            <a:solidFill>
              <a:srgbClr val="C4C4F8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37" name="AutoShape 274"/>
            <p:cNvSpPr>
              <a:spLocks noChangeArrowheads="1"/>
            </p:cNvSpPr>
            <p:nvPr/>
          </p:nvSpPr>
          <p:spPr bwMode="auto">
            <a:xfrm>
              <a:off x="2955" y="2003"/>
              <a:ext cx="237" cy="148"/>
            </a:xfrm>
            <a:prstGeom prst="flowChartAlternateProcess">
              <a:avLst/>
            </a:prstGeom>
            <a:solidFill>
              <a:srgbClr val="C4C4F8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602501" y="1800337"/>
            <a:ext cx="881116" cy="1354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1305" y="3345941"/>
            <a:ext cx="10294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63"/>
            <a:r>
              <a:rPr lang="en-US" sz="1100" dirty="0" smtClean="0">
                <a:solidFill>
                  <a:srgbClr val="FFFFFF"/>
                </a:solidFill>
              </a:rPr>
              <a:t>Workflow de </a:t>
            </a:r>
          </a:p>
          <a:p>
            <a:pPr algn="ctr" defTabSz="914363"/>
            <a:r>
              <a:rPr lang="en-US" sz="1100" dirty="0" err="1" smtClean="0">
                <a:solidFill>
                  <a:srgbClr val="FFFFFF"/>
                </a:solidFill>
              </a:rPr>
              <a:t>procesos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  <a:r>
              <a:rPr lang="en-US" sz="1100" dirty="0" err="1" smtClean="0">
                <a:solidFill>
                  <a:srgbClr val="FFFFFF"/>
                </a:solidFill>
              </a:rPr>
              <a:t>em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</a:p>
          <a:p>
            <a:pPr algn="ctr" defTabSz="914363"/>
            <a:r>
              <a:rPr lang="en-US" sz="1100" dirty="0" smtClean="0">
                <a:solidFill>
                  <a:srgbClr val="FFFFFF"/>
                </a:solidFill>
              </a:rPr>
              <a:t>SAP</a:t>
            </a:r>
            <a:endParaRPr lang="en-US" sz="1100" dirty="0">
              <a:solidFill>
                <a:srgbClr val="FFFFFF"/>
              </a:solidFill>
            </a:endParaRPr>
          </a:p>
        </p:txBody>
      </p:sp>
      <p:cxnSp>
        <p:nvCxnSpPr>
          <p:cNvPr id="40" name="Straight Arrow Connector 39"/>
          <p:cNvCxnSpPr>
            <a:stCxn id="26" idx="0"/>
          </p:cNvCxnSpPr>
          <p:nvPr/>
        </p:nvCxnSpPr>
        <p:spPr>
          <a:xfrm flipV="1">
            <a:off x="1778458" y="1724599"/>
            <a:ext cx="261254" cy="1430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92404" y="2782832"/>
            <a:ext cx="1438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63"/>
            <a:r>
              <a:rPr lang="en-US" sz="1100" dirty="0" err="1" smtClean="0">
                <a:solidFill>
                  <a:srgbClr val="FFFFFF"/>
                </a:solidFill>
              </a:rPr>
              <a:t>Processamento</a:t>
            </a:r>
            <a:r>
              <a:rPr lang="en-US" sz="1100" dirty="0" smtClean="0">
                <a:solidFill>
                  <a:srgbClr val="FFFFFF"/>
                </a:solidFill>
              </a:rPr>
              <a:t> EDI</a:t>
            </a:r>
            <a:br>
              <a:rPr lang="en-US" sz="1100" dirty="0" smtClean="0">
                <a:solidFill>
                  <a:srgbClr val="FFFFFF"/>
                </a:solidFill>
              </a:rPr>
            </a:br>
            <a:r>
              <a:rPr lang="en-US" sz="1100" dirty="0" smtClean="0">
                <a:solidFill>
                  <a:srgbClr val="FFFFFF"/>
                </a:solidFill>
              </a:rPr>
              <a:t>no BizTalk</a:t>
            </a:r>
            <a:endParaRPr lang="en-US" sz="1100" dirty="0">
              <a:solidFill>
                <a:srgbClr val="FFFFFF"/>
              </a:solidFill>
            </a:endParaRPr>
          </a:p>
        </p:txBody>
      </p:sp>
      <p:cxnSp>
        <p:nvCxnSpPr>
          <p:cNvPr id="43" name="Straight Arrow Connector 42"/>
          <p:cNvCxnSpPr>
            <a:endCxn id="145" idx="2"/>
          </p:cNvCxnSpPr>
          <p:nvPr/>
        </p:nvCxnSpPr>
        <p:spPr>
          <a:xfrm flipV="1">
            <a:off x="4605555" y="2298470"/>
            <a:ext cx="3292142" cy="1678676"/>
          </a:xfrm>
          <a:prstGeom prst="curved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2" idx="3"/>
            <a:endCxn id="106" idx="1"/>
          </p:cNvCxnSpPr>
          <p:nvPr/>
        </p:nvCxnSpPr>
        <p:spPr>
          <a:xfrm flipV="1">
            <a:off x="5105400" y="4027960"/>
            <a:ext cx="748923" cy="69378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5" name="Group 161"/>
          <p:cNvGrpSpPr/>
          <p:nvPr/>
        </p:nvGrpSpPr>
        <p:grpSpPr>
          <a:xfrm>
            <a:off x="1748034" y="1308753"/>
            <a:ext cx="573783" cy="544712"/>
            <a:chOff x="2532201" y="1658939"/>
            <a:chExt cx="965785" cy="800012"/>
          </a:xfrm>
        </p:grpSpPr>
        <p:pic>
          <p:nvPicPr>
            <p:cNvPr id="57" name="Picture 87" descr="XP icon my computer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 flipH="1">
              <a:off x="2925337" y="1811337"/>
              <a:ext cx="49655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88" descr="XP icon my documents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230137" y="2116137"/>
              <a:ext cx="267849" cy="342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58" descr="Female User woman people person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201" y="1658939"/>
              <a:ext cx="556977" cy="775790"/>
            </a:xfrm>
            <a:prstGeom prst="rect">
              <a:avLst/>
            </a:prstGeom>
          </p:spPr>
        </p:pic>
      </p:grpSp>
      <p:grpSp>
        <p:nvGrpSpPr>
          <p:cNvPr id="60" name="Group 160"/>
          <p:cNvGrpSpPr/>
          <p:nvPr/>
        </p:nvGrpSpPr>
        <p:grpSpPr>
          <a:xfrm>
            <a:off x="237451" y="1451401"/>
            <a:ext cx="770558" cy="531342"/>
            <a:chOff x="299657" y="1887537"/>
            <a:chExt cx="1064730" cy="745495"/>
          </a:xfrm>
        </p:grpSpPr>
        <p:pic>
          <p:nvPicPr>
            <p:cNvPr id="62" name="Picture 87" descr="XP icon my computer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 flipH="1">
              <a:off x="715538" y="1887537"/>
              <a:ext cx="49655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88" descr="XP icon my documents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1096538" y="2192337"/>
              <a:ext cx="267849" cy="342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63" descr="Generic User person people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flipH="1">
              <a:off x="299657" y="1908654"/>
              <a:ext cx="595225" cy="724378"/>
            </a:xfrm>
            <a:prstGeom prst="rect">
              <a:avLst/>
            </a:prstGeom>
          </p:spPr>
        </p:pic>
      </p:grpSp>
      <p:grpSp>
        <p:nvGrpSpPr>
          <p:cNvPr id="88" name="Group 265"/>
          <p:cNvGrpSpPr>
            <a:grpSpLocks noChangeAspect="1"/>
          </p:cNvGrpSpPr>
          <p:nvPr/>
        </p:nvGrpSpPr>
        <p:grpSpPr bwMode="auto">
          <a:xfrm>
            <a:off x="3980285" y="3589865"/>
            <a:ext cx="1019177" cy="905935"/>
            <a:chOff x="2385" y="1419"/>
            <a:chExt cx="807" cy="7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Line 266"/>
            <p:cNvSpPr>
              <a:spLocks noChangeShapeType="1"/>
            </p:cNvSpPr>
            <p:nvPr/>
          </p:nvSpPr>
          <p:spPr bwMode="auto">
            <a:xfrm>
              <a:off x="2497" y="1781"/>
              <a:ext cx="0" cy="213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0" name="Line 267"/>
            <p:cNvSpPr>
              <a:spLocks noChangeShapeType="1"/>
            </p:cNvSpPr>
            <p:nvPr/>
          </p:nvSpPr>
          <p:spPr bwMode="auto">
            <a:xfrm>
              <a:off x="3073" y="1785"/>
              <a:ext cx="1" cy="222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1" name="Line 268"/>
            <p:cNvSpPr>
              <a:spLocks noChangeShapeType="1"/>
            </p:cNvSpPr>
            <p:nvPr/>
          </p:nvSpPr>
          <p:spPr bwMode="auto">
            <a:xfrm>
              <a:off x="2791" y="1526"/>
              <a:ext cx="0" cy="474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2" name="Line 269"/>
            <p:cNvSpPr>
              <a:spLocks noChangeShapeType="1"/>
            </p:cNvSpPr>
            <p:nvPr/>
          </p:nvSpPr>
          <p:spPr bwMode="auto">
            <a:xfrm flipH="1" flipV="1">
              <a:off x="2498" y="1782"/>
              <a:ext cx="574" cy="2"/>
            </a:xfrm>
            <a:prstGeom prst="lin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3" name="Oval 270"/>
            <p:cNvSpPr>
              <a:spLocks noChangeArrowheads="1"/>
            </p:cNvSpPr>
            <p:nvPr/>
          </p:nvSpPr>
          <p:spPr bwMode="auto">
            <a:xfrm>
              <a:off x="2650" y="1419"/>
              <a:ext cx="280" cy="170"/>
            </a:xfrm>
            <a:prstGeom prst="ellipse">
              <a:avLst/>
            </a:prstGeom>
            <a:solidFill>
              <a:srgbClr val="F9D4CA"/>
            </a:solidFill>
            <a:ln w="12700" algn="ctr">
              <a:solidFill>
                <a:srgbClr val="3333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4" name="AutoShape 271"/>
            <p:cNvSpPr>
              <a:spLocks noChangeArrowheads="1"/>
            </p:cNvSpPr>
            <p:nvPr/>
          </p:nvSpPr>
          <p:spPr bwMode="auto">
            <a:xfrm>
              <a:off x="2615" y="1690"/>
              <a:ext cx="347" cy="185"/>
            </a:xfrm>
            <a:prstGeom prst="flowChartDecision">
              <a:avLst/>
            </a:prstGeom>
            <a:solidFill>
              <a:srgbClr val="C8F7D3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5" name="AutoShape 272"/>
            <p:cNvSpPr>
              <a:spLocks noChangeArrowheads="1"/>
            </p:cNvSpPr>
            <p:nvPr/>
          </p:nvSpPr>
          <p:spPr bwMode="auto">
            <a:xfrm>
              <a:off x="2385" y="1993"/>
              <a:ext cx="237" cy="148"/>
            </a:xfrm>
            <a:prstGeom prst="flowChartAlternateProcess">
              <a:avLst/>
            </a:prstGeom>
            <a:solidFill>
              <a:srgbClr val="C4C4F8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6" name="AutoShape 273"/>
            <p:cNvSpPr>
              <a:spLocks noChangeArrowheads="1"/>
            </p:cNvSpPr>
            <p:nvPr/>
          </p:nvSpPr>
          <p:spPr bwMode="auto">
            <a:xfrm>
              <a:off x="2670" y="1998"/>
              <a:ext cx="237" cy="148"/>
            </a:xfrm>
            <a:prstGeom prst="flowChartAlternateProcess">
              <a:avLst/>
            </a:prstGeom>
            <a:solidFill>
              <a:srgbClr val="C4C4F8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  <p:sp>
          <p:nvSpPr>
            <p:cNvPr id="97" name="AutoShape 274"/>
            <p:cNvSpPr>
              <a:spLocks noChangeArrowheads="1"/>
            </p:cNvSpPr>
            <p:nvPr/>
          </p:nvSpPr>
          <p:spPr bwMode="auto">
            <a:xfrm>
              <a:off x="2955" y="2003"/>
              <a:ext cx="237" cy="148"/>
            </a:xfrm>
            <a:prstGeom prst="flowChartAlternateProcess">
              <a:avLst/>
            </a:prstGeom>
            <a:solidFill>
              <a:srgbClr val="C4C4F8"/>
            </a:solidFill>
            <a:ln w="12700" algn="ctr">
              <a:solidFill>
                <a:srgbClr val="4D4D4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363"/>
              <a:endParaRPr lang="en-US" sz="1000">
                <a:solidFill>
                  <a:srgbClr val="FFFFFF"/>
                </a:solidFill>
              </a:endParaRPr>
            </a:p>
          </p:txBody>
        </p:sp>
      </p:grpSp>
      <p:pic>
        <p:nvPicPr>
          <p:cNvPr id="106" name="Picture 88" descr="XP icon my documents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854323" y="3856553"/>
            <a:ext cx="267849" cy="34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7" name="Straight Arrow Connector 106"/>
          <p:cNvCxnSpPr/>
          <p:nvPr/>
        </p:nvCxnSpPr>
        <p:spPr>
          <a:xfrm flipH="1">
            <a:off x="2019701" y="1800337"/>
            <a:ext cx="59239" cy="1413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957054" y="923288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600" dirty="0" err="1" smtClean="0">
                <a:solidFill>
                  <a:srgbClr val="FFFFFF"/>
                </a:solidFill>
              </a:rPr>
              <a:t>Parceiro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5" y="3998445"/>
            <a:ext cx="809392" cy="42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14" descr="C:\Users\tonyme\AppData\Local\Microsoft\Windows\Temporary Internet Files\Low\Content.IE5\4T83M6Z5\MC900432605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00" y="3646023"/>
            <a:ext cx="376039" cy="3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 descr="C:\Users\tonyme\AppData\Local\Microsoft\Windows\Temporary Internet Files\Low\Content.IE5\4T83M6Z5\MC900432605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43" y="3703524"/>
            <a:ext cx="376039" cy="3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/>
          <p:cNvCxnSpPr/>
          <p:nvPr/>
        </p:nvCxnSpPr>
        <p:spPr>
          <a:xfrm>
            <a:off x="2429782" y="3925259"/>
            <a:ext cx="1644327" cy="126832"/>
          </a:xfrm>
          <a:prstGeom prst="straightConnector1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triangle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0" name="Picture 88" descr="XP icon my documents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967474" y="3922888"/>
            <a:ext cx="267849" cy="34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" name="TextBox 137"/>
          <p:cNvSpPr txBox="1"/>
          <p:nvPr/>
        </p:nvSpPr>
        <p:spPr>
          <a:xfrm>
            <a:off x="5362974" y="4724400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63"/>
            <a:r>
              <a:rPr lang="en-US" sz="1100" dirty="0" err="1" smtClean="0">
                <a:solidFill>
                  <a:srgbClr val="FFFFFF"/>
                </a:solidFill>
              </a:rPr>
              <a:t>Servidor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  <a:br>
              <a:rPr lang="en-US" sz="1100" dirty="0" smtClean="0">
                <a:solidFill>
                  <a:srgbClr val="FFFFFF"/>
                </a:solidFill>
              </a:rPr>
            </a:br>
            <a:r>
              <a:rPr lang="en-US" sz="1100" dirty="0" smtClean="0">
                <a:solidFill>
                  <a:srgbClr val="FFFFFF"/>
                </a:solidFill>
              </a:rPr>
              <a:t>FTP</a:t>
            </a: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7427518" y="1175043"/>
            <a:ext cx="868113" cy="1123427"/>
            <a:chOff x="8331395" y="1704373"/>
            <a:chExt cx="868113" cy="1123427"/>
          </a:xfrm>
        </p:grpSpPr>
        <p:pic>
          <p:nvPicPr>
            <p:cNvPr id="143" name="Picture 142" descr="C:\Program Files\Microsoft Resource DVD Artwork\DVD_ART\Artwork_Imagery\Shapes and Graphics\Buidlings and dwellings\enterprise blue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331395" y="1817071"/>
              <a:ext cx="558800" cy="838200"/>
            </a:xfrm>
            <a:prstGeom prst="rect">
              <a:avLst/>
            </a:prstGeom>
            <a:noFill/>
          </p:spPr>
        </p:pic>
        <p:pic>
          <p:nvPicPr>
            <p:cNvPr id="144" name="Picture 143" descr="C:\Program Files\Microsoft Resource DVD Artwork\DVD_ART\Artwork_Imagery\Shapes and Graphics\Buidlings and dwellings\enterprise red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594059" y="1704373"/>
              <a:ext cx="605449" cy="881063"/>
            </a:xfrm>
            <a:prstGeom prst="rect">
              <a:avLst/>
            </a:prstGeom>
            <a:noFill/>
          </p:spPr>
        </p:pic>
        <p:pic>
          <p:nvPicPr>
            <p:cNvPr id="145" name="Picture 144" descr="C:\Program Files\Microsoft Resource DVD Artwork\DVD_ART\Artwork_Imagery\Shapes and Graphics\Buidlings and dwellings\enterprise blue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522174" y="1989600"/>
              <a:ext cx="558800" cy="838200"/>
            </a:xfrm>
            <a:prstGeom prst="rect">
              <a:avLst/>
            </a:prstGeom>
            <a:noFill/>
          </p:spPr>
        </p:pic>
      </p:grpSp>
      <p:sp>
        <p:nvSpPr>
          <p:cNvPr id="148" name="TextBox 147"/>
          <p:cNvSpPr txBox="1"/>
          <p:nvPr/>
        </p:nvSpPr>
        <p:spPr>
          <a:xfrm>
            <a:off x="5917640" y="1466452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000" dirty="0" smtClean="0">
                <a:solidFill>
                  <a:srgbClr val="FFFFFF"/>
                </a:solidFill>
              </a:rPr>
              <a:t>XML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266931" y="4031107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000" dirty="0" smtClean="0">
                <a:solidFill>
                  <a:srgbClr val="FFFFFF"/>
                </a:solidFill>
              </a:rPr>
              <a:t>EDIFACT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235546" y="5452646"/>
            <a:ext cx="908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63"/>
            <a:r>
              <a:rPr lang="en-US" sz="1600" dirty="0" err="1" smtClean="0">
                <a:solidFill>
                  <a:srgbClr val="FFFFFF"/>
                </a:solidFill>
              </a:rPr>
              <a:t>Parceiro</a:t>
            </a:r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8151502" y="5714575"/>
            <a:ext cx="868113" cy="1123427"/>
            <a:chOff x="8331395" y="1704373"/>
            <a:chExt cx="868113" cy="1123427"/>
          </a:xfrm>
        </p:grpSpPr>
        <p:pic>
          <p:nvPicPr>
            <p:cNvPr id="170" name="Picture 169" descr="C:\Program Files\Microsoft Resource DVD Artwork\DVD_ART\Artwork_Imagery\Shapes and Graphics\Buidlings and dwellings\enterprise blue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331395" y="1817071"/>
              <a:ext cx="558800" cy="838200"/>
            </a:xfrm>
            <a:prstGeom prst="rect">
              <a:avLst/>
            </a:prstGeom>
            <a:noFill/>
          </p:spPr>
        </p:pic>
        <p:pic>
          <p:nvPicPr>
            <p:cNvPr id="171" name="Picture 170" descr="C:\Program Files\Microsoft Resource DVD Artwork\DVD_ART\Artwork_Imagery\Shapes and Graphics\Buidlings and dwellings\enterprise red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594059" y="1704373"/>
              <a:ext cx="605449" cy="881063"/>
            </a:xfrm>
            <a:prstGeom prst="rect">
              <a:avLst/>
            </a:prstGeom>
            <a:noFill/>
          </p:spPr>
        </p:pic>
        <p:pic>
          <p:nvPicPr>
            <p:cNvPr id="172" name="Picture 171" descr="C:\Program Files\Microsoft Resource DVD Artwork\DVD_ART\Artwork_Imagery\Shapes and Graphics\Buidlings and dwellings\enterprise blue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522174" y="1989600"/>
              <a:ext cx="558800" cy="838200"/>
            </a:xfrm>
            <a:prstGeom prst="rect">
              <a:avLst/>
            </a:prstGeom>
            <a:noFill/>
          </p:spPr>
        </p:pic>
      </p:grpSp>
      <p:sp>
        <p:nvSpPr>
          <p:cNvPr id="173" name="TextBox 172"/>
          <p:cNvSpPr txBox="1"/>
          <p:nvPr/>
        </p:nvSpPr>
        <p:spPr>
          <a:xfrm>
            <a:off x="6014964" y="646461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600" dirty="0" err="1" smtClean="0">
                <a:solidFill>
                  <a:srgbClr val="FFFFFF"/>
                </a:solidFill>
              </a:rPr>
              <a:t>Parceiro</a:t>
            </a:r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364402" y="5748588"/>
            <a:ext cx="868113" cy="1123427"/>
            <a:chOff x="8331395" y="1704373"/>
            <a:chExt cx="868113" cy="1123427"/>
          </a:xfrm>
        </p:grpSpPr>
        <p:pic>
          <p:nvPicPr>
            <p:cNvPr id="175" name="Picture 174" descr="C:\Program Files\Microsoft Resource DVD Artwork\DVD_ART\Artwork_Imagery\Shapes and Graphics\Buidlings and dwellings\enterprise blue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331395" y="1817071"/>
              <a:ext cx="558800" cy="838200"/>
            </a:xfrm>
            <a:prstGeom prst="rect">
              <a:avLst/>
            </a:prstGeom>
            <a:noFill/>
          </p:spPr>
        </p:pic>
        <p:pic>
          <p:nvPicPr>
            <p:cNvPr id="176" name="Picture 175" descr="C:\Program Files\Microsoft Resource DVD Artwork\DVD_ART\Artwork_Imagery\Shapes and Graphics\Buidlings and dwellings\enterprise red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594059" y="1704373"/>
              <a:ext cx="605449" cy="881063"/>
            </a:xfrm>
            <a:prstGeom prst="rect">
              <a:avLst/>
            </a:prstGeom>
            <a:noFill/>
          </p:spPr>
        </p:pic>
        <p:pic>
          <p:nvPicPr>
            <p:cNvPr id="177" name="Picture 176" descr="C:\Program Files\Microsoft Resource DVD Artwork\DVD_ART\Artwork_Imagery\Shapes and Graphics\Buidlings and dwellings\enterprise blue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522174" y="1989600"/>
              <a:ext cx="558800" cy="838200"/>
            </a:xfrm>
            <a:prstGeom prst="rect">
              <a:avLst/>
            </a:prstGeom>
            <a:noFill/>
          </p:spPr>
        </p:pic>
      </p:grpSp>
      <p:cxnSp>
        <p:nvCxnSpPr>
          <p:cNvPr id="178" name="Straight Arrow Connector 177"/>
          <p:cNvCxnSpPr>
            <a:stCxn id="176" idx="3"/>
            <a:endCxn id="152" idx="2"/>
          </p:cNvCxnSpPr>
          <p:nvPr/>
        </p:nvCxnSpPr>
        <p:spPr>
          <a:xfrm flipV="1">
            <a:off x="6232515" y="5780990"/>
            <a:ext cx="1120153" cy="40813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170" idx="1"/>
          </p:cNvCxnSpPr>
          <p:nvPr/>
        </p:nvCxnSpPr>
        <p:spPr>
          <a:xfrm>
            <a:off x="7543843" y="5791200"/>
            <a:ext cx="607659" cy="4551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831988" y="4859338"/>
            <a:ext cx="1627200" cy="921652"/>
            <a:chOff x="6510765" y="4811819"/>
            <a:chExt cx="1627200" cy="921652"/>
          </a:xfrm>
        </p:grpSpPr>
        <p:pic>
          <p:nvPicPr>
            <p:cNvPr id="150" name="Picture 2" descr="C:\Program Files\Microsoft Resource DVD Artwork\DVD_ART\Artwork_Imagery\HARDWARE_IMAGERY\Photos - OEM Hardware\Server Computer\ProLiant 10642 Rack.png"/>
            <p:cNvPicPr>
              <a:picLocks noChangeAspect="1" noChangeArrowheads="1"/>
            </p:cNvPicPr>
            <p:nvPr/>
          </p:nvPicPr>
          <p:blipFill>
            <a:blip r:embed="rId14" cstate="email">
              <a:lum bright="10000" contrast="20000"/>
            </a:blip>
            <a:srcRect/>
            <a:stretch>
              <a:fillRect/>
            </a:stretch>
          </p:blipFill>
          <p:spPr bwMode="auto">
            <a:xfrm>
              <a:off x="7286086" y="5105401"/>
              <a:ext cx="255417" cy="628070"/>
            </a:xfrm>
            <a:prstGeom prst="rect">
              <a:avLst/>
            </a:prstGeom>
            <a:noFill/>
          </p:spPr>
        </p:pic>
        <p:pic>
          <p:nvPicPr>
            <p:cNvPr id="151" name="Picture 2" descr="C:\Program Files\Microsoft Resource DVD Artwork\DVD_ART\Artwork_Imagery\HARDWARE_IMAGERY\Photos - OEM Hardware\Server Computer\ProLiant 10642 Rack.png"/>
            <p:cNvPicPr>
              <a:picLocks noChangeAspect="1" noChangeArrowheads="1"/>
            </p:cNvPicPr>
            <p:nvPr/>
          </p:nvPicPr>
          <p:blipFill>
            <a:blip r:embed="rId14" cstate="email">
              <a:lum bright="10000" contrast="20000"/>
            </a:blip>
            <a:srcRect/>
            <a:stretch>
              <a:fillRect/>
            </a:stretch>
          </p:blipFill>
          <p:spPr bwMode="auto">
            <a:xfrm>
              <a:off x="7094912" y="5105400"/>
              <a:ext cx="255416" cy="628070"/>
            </a:xfrm>
            <a:prstGeom prst="rect">
              <a:avLst/>
            </a:prstGeom>
            <a:noFill/>
          </p:spPr>
        </p:pic>
        <p:pic>
          <p:nvPicPr>
            <p:cNvPr id="152" name="Picture 2" descr="C:\Program Files\Microsoft Resource DVD Artwork\DVD_ART\Artwork_Imagery\HARDWARE_IMAGERY\Photos - OEM Hardware\Server Computer\ProLiant 10642 Rack.png"/>
            <p:cNvPicPr>
              <a:picLocks noChangeAspect="1" noChangeArrowheads="1"/>
            </p:cNvPicPr>
            <p:nvPr/>
          </p:nvPicPr>
          <p:blipFill>
            <a:blip r:embed="rId14" cstate="email">
              <a:lum bright="10000" contrast="20000"/>
            </a:blip>
            <a:srcRect/>
            <a:stretch>
              <a:fillRect/>
            </a:stretch>
          </p:blipFill>
          <p:spPr bwMode="auto">
            <a:xfrm>
              <a:off x="6903736" y="5105401"/>
              <a:ext cx="255417" cy="628070"/>
            </a:xfrm>
            <a:prstGeom prst="rect">
              <a:avLst/>
            </a:prstGeom>
            <a:noFill/>
          </p:spPr>
        </p:pic>
        <p:pic>
          <p:nvPicPr>
            <p:cNvPr id="153" name="Picture 2" descr="C:\Program Files\Microsoft Resource DVD Artwork\DVD_ART\Artwork_Imagery\HARDWARE_IMAGERY\Photos - OEM Hardware\Server Computer\ProLiant 10642 Rack.png"/>
            <p:cNvPicPr>
              <a:picLocks noChangeAspect="1" noChangeArrowheads="1"/>
            </p:cNvPicPr>
            <p:nvPr/>
          </p:nvPicPr>
          <p:blipFill>
            <a:blip r:embed="rId14" cstate="email">
              <a:lum bright="10000" contrast="20000"/>
            </a:blip>
            <a:srcRect/>
            <a:stretch>
              <a:fillRect/>
            </a:stretch>
          </p:blipFill>
          <p:spPr bwMode="auto">
            <a:xfrm>
              <a:off x="6701941" y="5105401"/>
              <a:ext cx="255417" cy="628070"/>
            </a:xfrm>
            <a:prstGeom prst="rect">
              <a:avLst/>
            </a:prstGeom>
            <a:noFill/>
          </p:spPr>
        </p:pic>
        <p:pic>
          <p:nvPicPr>
            <p:cNvPr id="154" name="Picture 2" descr="C:\Program Files\Microsoft Resource DVD Artwork\DVD_ART\Artwork_Imagery\HARDWARE_IMAGERY\Photos - OEM Hardware\Server Computer\ProLiant 10642 Rack.png"/>
            <p:cNvPicPr>
              <a:picLocks noChangeAspect="1" noChangeArrowheads="1"/>
            </p:cNvPicPr>
            <p:nvPr/>
          </p:nvPicPr>
          <p:blipFill>
            <a:blip r:embed="rId14" cstate="email">
              <a:lum bright="10000" contrast="20000"/>
            </a:blip>
            <a:srcRect/>
            <a:stretch>
              <a:fillRect/>
            </a:stretch>
          </p:blipFill>
          <p:spPr bwMode="auto">
            <a:xfrm>
              <a:off x="6510765" y="5105401"/>
              <a:ext cx="255416" cy="628070"/>
            </a:xfrm>
            <a:prstGeom prst="rect">
              <a:avLst/>
            </a:prstGeom>
            <a:noFill/>
          </p:spPr>
        </p:pic>
        <p:sp>
          <p:nvSpPr>
            <p:cNvPr id="160" name="TextBox 159"/>
            <p:cNvSpPr txBox="1"/>
            <p:nvPr/>
          </p:nvSpPr>
          <p:spPr>
            <a:xfrm>
              <a:off x="6689620" y="4811819"/>
              <a:ext cx="144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63"/>
              <a:r>
                <a:rPr lang="en-US" sz="1600" dirty="0" smtClean="0">
                  <a:solidFill>
                    <a:srgbClr val="FFFFFF"/>
                  </a:solidFill>
                </a:rPr>
                <a:t>Brokers, VANs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80" name="Picture 2" descr="\\eventsql\dvd\Online_ART\DVD_ART36\Artwork_Imagery\Icons - Illustrations\_ xMAC STYLE\gears process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287" y="5169527"/>
              <a:ext cx="524315" cy="524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/>
          <p:cNvSpPr txBox="1"/>
          <p:nvPr/>
        </p:nvSpPr>
        <p:spPr>
          <a:xfrm rot="246598">
            <a:off x="2804387" y="3698389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000" dirty="0" smtClean="0">
                <a:solidFill>
                  <a:srgbClr val="FFFFFF"/>
                </a:solidFill>
              </a:rPr>
              <a:t>IDOC</a:t>
            </a:r>
            <a:endParaRPr lang="en-US" sz="1000" dirty="0">
              <a:solidFill>
                <a:srgbClr val="FFFFFF"/>
              </a:solidFill>
            </a:endParaRPr>
          </a:p>
        </p:txBody>
      </p:sp>
      <p:cxnSp>
        <p:nvCxnSpPr>
          <p:cNvPr id="161" name="Straight Arrow Connector 160"/>
          <p:cNvCxnSpPr>
            <a:stCxn id="160" idx="0"/>
            <a:endCxn id="70" idx="3"/>
          </p:cNvCxnSpPr>
          <p:nvPr/>
        </p:nvCxnSpPr>
        <p:spPr>
          <a:xfrm rot="16200000" flipV="1">
            <a:off x="6602649" y="3726970"/>
            <a:ext cx="765043" cy="1499693"/>
          </a:xfrm>
          <a:prstGeom prst="curved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94" y="457200"/>
            <a:ext cx="7772400" cy="553998"/>
          </a:xfrm>
        </p:spPr>
        <p:txBody>
          <a:bodyPr/>
          <a:lstStyle/>
          <a:p>
            <a:r>
              <a:rPr lang="pt-PT" sz="4000" dirty="0" smtClean="0"/>
              <a:t>Arquitectura da solução adoptada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3494" y="180201"/>
            <a:ext cx="7772400" cy="276999"/>
          </a:xfrm>
        </p:spPr>
        <p:txBody>
          <a:bodyPr/>
          <a:lstStyle/>
          <a:p>
            <a:r>
              <a:rPr lang="pt-PT" dirty="0" smtClean="0"/>
              <a:t>3 Pontos </a:t>
            </a:r>
            <a:r>
              <a:rPr lang="pt-PT" dirty="0" err="1" smtClean="0"/>
              <a:t>pontos</a:t>
            </a:r>
            <a:r>
              <a:rPr lang="pt-PT" dirty="0" smtClean="0"/>
              <a:t> do sistema “Enriquecidos”</a:t>
            </a:r>
            <a:endParaRPr lang="pt-PT" dirty="0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PT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P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316022" y="484283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60585" y="1262641"/>
            <a:ext cx="7622829" cy="5206191"/>
            <a:chOff x="762000" y="693488"/>
            <a:chExt cx="7747008" cy="5935912"/>
          </a:xfrm>
        </p:grpSpPr>
        <p:grpSp>
          <p:nvGrpSpPr>
            <p:cNvPr id="18" name="Group 17"/>
            <p:cNvGrpSpPr/>
            <p:nvPr/>
          </p:nvGrpSpPr>
          <p:grpSpPr>
            <a:xfrm>
              <a:off x="762000" y="693488"/>
              <a:ext cx="7747008" cy="5935912"/>
              <a:chOff x="762000" y="693488"/>
              <a:chExt cx="7747008" cy="5935912"/>
            </a:xfrm>
          </p:grpSpPr>
          <p:grpSp>
            <p:nvGrpSpPr>
              <p:cNvPr id="25" name="Group 128"/>
              <p:cNvGrpSpPr/>
              <p:nvPr/>
            </p:nvGrpSpPr>
            <p:grpSpPr>
              <a:xfrm>
                <a:off x="762000" y="706645"/>
                <a:ext cx="7747008" cy="5922755"/>
                <a:chOff x="762000" y="293013"/>
                <a:chExt cx="7747008" cy="5922755"/>
              </a:xfrm>
            </p:grpSpPr>
            <p:sp>
              <p:nvSpPr>
                <p:cNvPr id="62" name="Rounded Rectangle 61"/>
                <p:cNvSpPr/>
                <p:nvPr/>
              </p:nvSpPr>
              <p:spPr bwMode="ltGray">
                <a:xfrm>
                  <a:off x="762000" y="914400"/>
                  <a:ext cx="7577667" cy="5301368"/>
                </a:xfrm>
                <a:prstGeom prst="roundRect">
                  <a:avLst>
                    <a:gd name="adj" fmla="val 7143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 bwMode="blackWhite">
                <a:xfrm>
                  <a:off x="3264666" y="1073645"/>
                  <a:ext cx="2552240" cy="3434903"/>
                </a:xfrm>
                <a:prstGeom prst="roundRect">
                  <a:avLst>
                    <a:gd name="adj" fmla="val 5876"/>
                  </a:avLst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 bwMode="blackWhite">
                <a:xfrm>
                  <a:off x="3328931" y="1161781"/>
                  <a:ext cx="2423711" cy="3272968"/>
                </a:xfrm>
                <a:prstGeom prst="roundRect">
                  <a:avLst>
                    <a:gd name="adj" fmla="val 7576"/>
                  </a:avLst>
                </a:prstGeom>
                <a:solidFill>
                  <a:srgbClr val="000000">
                    <a:alpha val="60000"/>
                  </a:srgbClr>
                </a:solidFill>
                <a:ln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36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 smtClean="0">
                      <a:gradFill flip="none" rotWithShape="1">
                        <a:gsLst>
                          <a:gs pos="0">
                            <a:srgbClr val="F8F8F8"/>
                          </a:gs>
                          <a:gs pos="50000">
                            <a:srgbClr val="C0C0C0"/>
                          </a:gs>
                          <a:gs pos="100000">
                            <a:srgbClr val="F8F8F8">
                              <a:lumMod val="75000"/>
                            </a:srgbClr>
                          </a:gs>
                        </a:gsLst>
                        <a:lin ang="5400000" scaled="1"/>
                        <a:tileRect/>
                      </a:gradFill>
                      <a:latin typeface="Segoe UI" pitchFamily="34" charset="0"/>
                      <a:cs typeface="Segoe UI" pitchFamily="34" charset="0"/>
                    </a:rPr>
                    <a:t>HOST</a:t>
                  </a: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 bwMode="blackWhite">
                <a:xfrm>
                  <a:off x="959556" y="1066800"/>
                  <a:ext cx="2229555" cy="5021969"/>
                </a:xfrm>
                <a:prstGeom prst="roundRect">
                  <a:avLst>
                    <a:gd name="adj" fmla="val 10243"/>
                  </a:avLst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Segoe UI" pitchFamily="34" charset="0"/>
                      <a:cs typeface="Segoe UI" pitchFamily="34" charset="0"/>
                    </a:rPr>
                    <a:t>Host</a:t>
                  </a: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 bwMode="blackWhite">
                <a:xfrm>
                  <a:off x="5867400" y="1066800"/>
                  <a:ext cx="2229555" cy="5029200"/>
                </a:xfrm>
                <a:prstGeom prst="roundRect">
                  <a:avLst>
                    <a:gd name="adj" fmla="val 5796"/>
                  </a:avLst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Host</a:t>
                  </a: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 bwMode="blackWhite">
                <a:xfrm>
                  <a:off x="1044222" y="1150763"/>
                  <a:ext cx="2060223" cy="4858439"/>
                </a:xfrm>
                <a:prstGeom prst="roundRect">
                  <a:avLst>
                    <a:gd name="adj" fmla="val 8646"/>
                  </a:avLst>
                </a:prstGeom>
                <a:solidFill>
                  <a:srgbClr val="000000">
                    <a:alpha val="60000"/>
                  </a:srgbClr>
                </a:solidFill>
                <a:ln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36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 smtClean="0">
                      <a:gradFill flip="none" rotWithShape="1">
                        <a:gsLst>
                          <a:gs pos="0">
                            <a:srgbClr val="F8F8F8"/>
                          </a:gs>
                          <a:gs pos="50000">
                            <a:srgbClr val="C0C0C0"/>
                          </a:gs>
                          <a:gs pos="100000">
                            <a:srgbClr val="F8F8F8">
                              <a:lumMod val="75000"/>
                            </a:srgbClr>
                          </a:gs>
                        </a:gsLst>
                        <a:lin ang="5400000" scaled="1"/>
                        <a:tileRect/>
                      </a:gradFill>
                      <a:latin typeface="Segoe UI" pitchFamily="34" charset="0"/>
                      <a:cs typeface="Segoe UI" pitchFamily="34" charset="0"/>
                    </a:rPr>
                    <a:t>RECEIVE PORT</a:t>
                  </a: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 bwMode="blackWhite">
                <a:xfrm>
                  <a:off x="5952066" y="1149302"/>
                  <a:ext cx="2060223" cy="4864197"/>
                </a:xfrm>
                <a:prstGeom prst="roundRect">
                  <a:avLst>
                    <a:gd name="adj" fmla="val 6507"/>
                  </a:avLst>
                </a:prstGeom>
                <a:solidFill>
                  <a:srgbClr val="000000">
                    <a:alpha val="60000"/>
                  </a:srgbClr>
                </a:solidFill>
                <a:ln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36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 smtClean="0">
                      <a:gradFill flip="none" rotWithShape="1">
                        <a:gsLst>
                          <a:gs pos="0">
                            <a:srgbClr val="F8F8F8"/>
                          </a:gs>
                          <a:gs pos="50000">
                            <a:srgbClr val="C0C0C0"/>
                          </a:gs>
                          <a:gs pos="100000">
                            <a:srgbClr val="F8F8F8">
                              <a:lumMod val="75000"/>
                            </a:srgbClr>
                          </a:gs>
                        </a:gsLst>
                        <a:lin ang="5400000" scaled="1"/>
                        <a:tileRect/>
                      </a:gradFill>
                      <a:latin typeface="Segoe UI" pitchFamily="34" charset="0"/>
                      <a:cs typeface="Segoe UI" pitchFamily="34" charset="0"/>
                    </a:rPr>
                    <a:t>SEND PORT</a:t>
                  </a:r>
                </a:p>
              </p:txBody>
            </p:sp>
            <p:sp>
              <p:nvSpPr>
                <p:cNvPr id="69" name="Flowchart: Magnetic Disk 68"/>
                <p:cNvSpPr/>
                <p:nvPr/>
              </p:nvSpPr>
              <p:spPr bwMode="blackWhite">
                <a:xfrm>
                  <a:off x="3505200" y="4583935"/>
                  <a:ext cx="2031998" cy="1509890"/>
                </a:xfrm>
                <a:prstGeom prst="flowChartMagneticDisk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</a:schemeClr>
                    </a:gs>
                    <a:gs pos="5000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defTabSz="91409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MESSAGE BOX</a:t>
                  </a:r>
                </a:p>
              </p:txBody>
            </p:sp>
            <p:grpSp>
              <p:nvGrpSpPr>
                <p:cNvPr id="70" name="Group 51"/>
                <p:cNvGrpSpPr/>
                <p:nvPr/>
              </p:nvGrpSpPr>
              <p:grpSpPr bwMode="blackWhite">
                <a:xfrm>
                  <a:off x="3429000" y="1756662"/>
                  <a:ext cx="2209800" cy="1596138"/>
                  <a:chOff x="3996267" y="2404533"/>
                  <a:chExt cx="2861733" cy="1811867"/>
                </a:xfrm>
              </p:grpSpPr>
              <p:sp>
                <p:nvSpPr>
                  <p:cNvPr id="95" name="Rounded Rectangle 94"/>
                  <p:cNvSpPr/>
                  <p:nvPr/>
                </p:nvSpPr>
                <p:spPr bwMode="blackWhite">
                  <a:xfrm>
                    <a:off x="3996267" y="2404533"/>
                    <a:ext cx="2861733" cy="1811867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  <a:gs pos="82000">
                        <a:schemeClr val="bg2">
                          <a:lumMod val="50000"/>
                        </a:schemeClr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905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lvl="2" algn="ctr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200" kern="0" dirty="0" smtClean="0">
                        <a:gradFill>
                          <a:gsLst>
                            <a:gs pos="0">
                              <a:srgbClr val="000000"/>
                            </a:gs>
                            <a:gs pos="100000">
                              <a:srgbClr val="000000"/>
                            </a:gs>
                          </a:gsLst>
                          <a:lin ang="0" scaled="1"/>
                        </a:gradFill>
                      </a:rPr>
                      <a:t>ORCHESTRATION</a:t>
                    </a: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 bwMode="blackWhite">
                  <a:xfrm>
                    <a:off x="5199994" y="2948299"/>
                    <a:ext cx="355601" cy="27093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lvl="1" algn="ctr" defTabSz="91436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7" name="Flowchart: Decision 96"/>
                  <p:cNvSpPr/>
                  <p:nvPr/>
                </p:nvSpPr>
                <p:spPr bwMode="blackWhite">
                  <a:xfrm>
                    <a:off x="5183060" y="3408885"/>
                    <a:ext cx="389467" cy="270934"/>
                  </a:xfrm>
                  <a:prstGeom prst="flowChartDecision">
                    <a:avLst/>
                  </a:prstGeom>
                  <a:solidFill>
                    <a:srgbClr val="00B0F0"/>
                  </a:solidFill>
                  <a:ln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lvl="1" algn="ctr" defTabSz="91436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8" name="Flowchart: Process 97"/>
                  <p:cNvSpPr/>
                  <p:nvPr/>
                </p:nvSpPr>
                <p:spPr bwMode="blackWhite">
                  <a:xfrm>
                    <a:off x="4489669" y="3862699"/>
                    <a:ext cx="341587" cy="235168"/>
                  </a:xfrm>
                  <a:prstGeom prst="flowChartProcess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lvl="1" algn="ctr" defTabSz="91436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00" dirty="0" smtClean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99" name="Straight Connector 98"/>
                  <p:cNvCxnSpPr>
                    <a:stCxn id="96" idx="4"/>
                    <a:endCxn id="97" idx="0"/>
                  </p:cNvCxnSpPr>
                  <p:nvPr/>
                </p:nvCxnSpPr>
                <p:spPr bwMode="blackWhite">
                  <a:xfrm rot="5400000">
                    <a:off x="5282968" y="3314057"/>
                    <a:ext cx="189654" cy="1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97" idx="3"/>
                  </p:cNvCxnSpPr>
                  <p:nvPr/>
                </p:nvCxnSpPr>
                <p:spPr bwMode="blackWhite">
                  <a:xfrm>
                    <a:off x="5572527" y="3544352"/>
                    <a:ext cx="438807" cy="409582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98" idx="3"/>
                    <a:endCxn id="97" idx="1"/>
                  </p:cNvCxnSpPr>
                  <p:nvPr/>
                </p:nvCxnSpPr>
                <p:spPr bwMode="blackWhite">
                  <a:xfrm flipV="1">
                    <a:off x="4831256" y="3544352"/>
                    <a:ext cx="351804" cy="435931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2" name="Flowchart: Process 101"/>
                  <p:cNvSpPr/>
                  <p:nvPr/>
                </p:nvSpPr>
                <p:spPr bwMode="blackWhite">
                  <a:xfrm>
                    <a:off x="5207000" y="3862699"/>
                    <a:ext cx="341587" cy="235168"/>
                  </a:xfrm>
                  <a:prstGeom prst="flowChartProcess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lvl="1" algn="ctr" defTabSz="91436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3" name="Flowchart: Process 102"/>
                  <p:cNvSpPr/>
                  <p:nvPr/>
                </p:nvSpPr>
                <p:spPr bwMode="blackWhite">
                  <a:xfrm>
                    <a:off x="5871196" y="3862699"/>
                    <a:ext cx="341587" cy="235168"/>
                  </a:xfrm>
                  <a:prstGeom prst="flowChartProcess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lvl="1" algn="ctr" defTabSz="914363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71" name="Down Arrow 70"/>
                <p:cNvSpPr/>
                <p:nvPr/>
              </p:nvSpPr>
              <p:spPr bwMode="ltGray">
                <a:xfrm>
                  <a:off x="4144201" y="3354138"/>
                  <a:ext cx="395112" cy="1065462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" name="Down Arrow 71"/>
                <p:cNvSpPr/>
                <p:nvPr/>
              </p:nvSpPr>
              <p:spPr bwMode="ltGray">
                <a:xfrm flipV="1">
                  <a:off x="4485582" y="3449998"/>
                  <a:ext cx="395112" cy="1060910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" name="Bent Arrow 72"/>
                <p:cNvSpPr/>
                <p:nvPr/>
              </p:nvSpPr>
              <p:spPr bwMode="ltGray">
                <a:xfrm rot="16200000" flipV="1">
                  <a:off x="4426037" y="2050963"/>
                  <a:ext cx="4178128" cy="1752602"/>
                </a:xfrm>
                <a:prstGeom prst="bentArrow">
                  <a:avLst>
                    <a:gd name="adj1" fmla="val 29728"/>
                    <a:gd name="adj2" fmla="val 25000"/>
                    <a:gd name="adj3" fmla="val 25000"/>
                    <a:gd name="adj4" fmla="val 35341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" name="Bent Arrow 73"/>
                <p:cNvSpPr/>
                <p:nvPr/>
              </p:nvSpPr>
              <p:spPr bwMode="ltGray">
                <a:xfrm flipV="1">
                  <a:off x="1876754" y="914398"/>
                  <a:ext cx="1780846" cy="4172479"/>
                </a:xfrm>
                <a:prstGeom prst="bentArrow">
                  <a:avLst>
                    <a:gd name="adj1" fmla="val 25658"/>
                    <a:gd name="adj2" fmla="val 22690"/>
                    <a:gd name="adj3" fmla="val 22946"/>
                    <a:gd name="adj4" fmla="val 43750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75" name="Straight Connector 74"/>
                <p:cNvCxnSpPr>
                  <a:stCxn id="96" idx="4"/>
                  <a:endCxn id="97" idx="0"/>
                </p:cNvCxnSpPr>
                <p:nvPr/>
              </p:nvCxnSpPr>
              <p:spPr>
                <a:xfrm rot="5400000">
                  <a:off x="4412265" y="2557895"/>
                  <a:ext cx="167072" cy="1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hape 72"/>
                <p:cNvCxnSpPr>
                  <a:stCxn id="97" idx="1"/>
                  <a:endCxn id="98" idx="0"/>
                </p:cNvCxnSpPr>
                <p:nvPr/>
              </p:nvCxnSpPr>
              <p:spPr>
                <a:xfrm rot="10800000" flipV="1">
                  <a:off x="3941885" y="2760768"/>
                  <a:ext cx="403544" cy="280443"/>
                </a:xfrm>
                <a:prstGeom prst="bentConnector2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hape 74"/>
                <p:cNvCxnSpPr>
                  <a:stCxn id="97" idx="3"/>
                  <a:endCxn id="103" idx="0"/>
                </p:cNvCxnSpPr>
                <p:nvPr/>
              </p:nvCxnSpPr>
              <p:spPr>
                <a:xfrm>
                  <a:off x="4646171" y="2760769"/>
                  <a:ext cx="362514" cy="280443"/>
                </a:xfrm>
                <a:prstGeom prst="bentConnector2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97" idx="2"/>
                  <a:endCxn id="102" idx="0"/>
                </p:cNvCxnSpPr>
                <p:nvPr/>
              </p:nvCxnSpPr>
              <p:spPr>
                <a:xfrm rot="5400000">
                  <a:off x="4415247" y="2960659"/>
                  <a:ext cx="161106" cy="1588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ounded Rectangle 78"/>
                <p:cNvSpPr/>
                <p:nvPr/>
              </p:nvSpPr>
              <p:spPr bwMode="blackWhite">
                <a:xfrm>
                  <a:off x="1115879" y="1305000"/>
                  <a:ext cx="1916909" cy="921146"/>
                </a:xfrm>
                <a:prstGeom prst="roundRect">
                  <a:avLst>
                    <a:gd name="adj" fmla="val 25116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RECEIVE ADAPTER</a:t>
                  </a: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 bwMode="blackWhite">
                <a:xfrm>
                  <a:off x="1100667" y="2438400"/>
                  <a:ext cx="1947333" cy="16002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RECEIVE PIPELINE</a:t>
                  </a:r>
                </a:p>
              </p:txBody>
            </p:sp>
            <p:grpSp>
              <p:nvGrpSpPr>
                <p:cNvPr id="81" name="Group 51"/>
                <p:cNvGrpSpPr/>
                <p:nvPr/>
              </p:nvGrpSpPr>
              <p:grpSpPr>
                <a:xfrm>
                  <a:off x="1658680" y="2862150"/>
                  <a:ext cx="903766" cy="1024050"/>
                  <a:chOff x="1679946" y="3186443"/>
                  <a:chExt cx="850605" cy="1185000"/>
                </a:xfrm>
              </p:grpSpPr>
              <p:pic>
                <p:nvPicPr>
                  <p:cNvPr id="93" name="Picture 4" descr="D:\Pennie's documents\Images for TechEd06\Hardware_Imagery\barrel yellow data storage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ltGray">
                  <a:xfrm>
                    <a:off x="1679946" y="3462891"/>
                    <a:ext cx="850605" cy="908552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4" name="Picture 4" descr="D:\Pennie's documents\Images for TechEd06\Hardware_Imagery\barrel yellow data storage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ltGray">
                  <a:xfrm>
                    <a:off x="1679946" y="3186443"/>
                    <a:ext cx="850605" cy="908552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82" name="Rounded Rectangle 81"/>
                <p:cNvSpPr/>
                <p:nvPr/>
              </p:nvSpPr>
              <p:spPr bwMode="blackWhite">
                <a:xfrm>
                  <a:off x="1115879" y="4226101"/>
                  <a:ext cx="1916909" cy="84666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MAPPING</a:t>
                  </a:r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 bwMode="blackWhite">
                <a:xfrm>
                  <a:off x="6019800" y="4191001"/>
                  <a:ext cx="1916909" cy="9144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MAPPING</a:t>
                  </a:r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 bwMode="blackWhite">
                <a:xfrm>
                  <a:off x="6023723" y="1492786"/>
                  <a:ext cx="1916909" cy="83251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SEND ADAPTER</a:t>
                  </a:r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 bwMode="blackWhite">
                <a:xfrm>
                  <a:off x="6053572" y="2514600"/>
                  <a:ext cx="1947333" cy="152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SEND PIPELINE</a:t>
                  </a:r>
                </a:p>
              </p:txBody>
            </p:sp>
            <p:pic>
              <p:nvPicPr>
                <p:cNvPr id="86" name="Picture 4" descr="D:\Pennie's documents\Images for TechEd06\Hardware_Imagery\barrel yellow data storage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ltGray">
                <a:xfrm>
                  <a:off x="6553200" y="2895600"/>
                  <a:ext cx="850605" cy="908552"/>
                </a:xfrm>
                <a:prstGeom prst="rect">
                  <a:avLst/>
                </a:prstGeom>
                <a:noFill/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2362200" y="293013"/>
                  <a:ext cx="850276" cy="4601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IDOC </a:t>
                  </a:r>
                </a:p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Messages</a:t>
                  </a:r>
                  <a:endParaRPr lang="en-US" sz="1000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7162799" y="293013"/>
                  <a:ext cx="1346209" cy="4601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XML </a:t>
                  </a:r>
                  <a:r>
                    <a:rPr lang="en-US" sz="1000" dirty="0" err="1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ou</a:t>
                  </a:r>
                  <a:r>
                    <a:rPr lang="en-US" sz="10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 EDIFACT </a:t>
                  </a:r>
                </a:p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Messages</a:t>
                  </a:r>
                  <a:endParaRPr lang="en-US" sz="1000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581400" y="4690656"/>
                  <a:ext cx="700943" cy="292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</a:rPr>
                    <a:t>Publish</a:t>
                  </a: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4182672" y="4550925"/>
                  <a:ext cx="700943" cy="292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</a:rPr>
                    <a:t>Publish</a:t>
                  </a: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4103397" y="4817006"/>
                  <a:ext cx="859494" cy="292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</a:rPr>
                    <a:t>Subscribe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4686566" y="4690656"/>
                  <a:ext cx="859494" cy="292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63"/>
                  <a:r>
                    <a:rPr lang="en-US" sz="1000" dirty="0" smtClean="0">
                      <a:solidFill>
                        <a:srgbClr val="FFFFFF"/>
                      </a:solidFill>
                    </a:rPr>
                    <a:t>Subscribe</a:t>
                  </a:r>
                </a:p>
              </p:txBody>
            </p:sp>
          </p:grpSp>
          <p:grpSp>
            <p:nvGrpSpPr>
              <p:cNvPr id="26" name="Group 76"/>
              <p:cNvGrpSpPr/>
              <p:nvPr/>
            </p:nvGrpSpPr>
            <p:grpSpPr>
              <a:xfrm>
                <a:off x="1219200" y="3385432"/>
                <a:ext cx="381000" cy="990600"/>
                <a:chOff x="1219200" y="2971800"/>
                <a:chExt cx="381000" cy="990600"/>
              </a:xfrm>
            </p:grpSpPr>
            <p:sp>
              <p:nvSpPr>
                <p:cNvPr id="57" name="Flowchart: Card 56"/>
                <p:cNvSpPr/>
                <p:nvPr/>
              </p:nvSpPr>
              <p:spPr bwMode="ltGray">
                <a:xfrm>
                  <a:off x="1219200" y="2971800"/>
                  <a:ext cx="380999" cy="381000"/>
                </a:xfrm>
                <a:prstGeom prst="flowChartPunchedCar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--------\----------------------------------</a:t>
                  </a:r>
                </a:p>
              </p:txBody>
            </p:sp>
            <p:sp>
              <p:nvSpPr>
                <p:cNvPr id="58" name="Flowchart: Card 57"/>
                <p:cNvSpPr/>
                <p:nvPr/>
              </p:nvSpPr>
              <p:spPr bwMode="ltGray">
                <a:xfrm>
                  <a:off x="1219200" y="3505200"/>
                  <a:ext cx="228600" cy="304800"/>
                </a:xfrm>
                <a:prstGeom prst="flowChartPunchedCar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</a:t>
                  </a:r>
                </a:p>
              </p:txBody>
            </p:sp>
            <p:sp>
              <p:nvSpPr>
                <p:cNvPr id="59" name="Flowchart: Card 58"/>
                <p:cNvSpPr/>
                <p:nvPr/>
              </p:nvSpPr>
              <p:spPr bwMode="ltGray">
                <a:xfrm>
                  <a:off x="1295400" y="3581400"/>
                  <a:ext cx="228600" cy="304800"/>
                </a:xfrm>
                <a:prstGeom prst="flowChartPunchedCar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</a:t>
                  </a:r>
                </a:p>
              </p:txBody>
            </p:sp>
            <p:sp>
              <p:nvSpPr>
                <p:cNvPr id="60" name="Flowchart: Card 59"/>
                <p:cNvSpPr/>
                <p:nvPr/>
              </p:nvSpPr>
              <p:spPr bwMode="ltGray">
                <a:xfrm>
                  <a:off x="1371600" y="3657600"/>
                  <a:ext cx="228600" cy="304800"/>
                </a:xfrm>
                <a:prstGeom prst="flowChartPunchedCar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</a:t>
                  </a:r>
                </a:p>
              </p:txBody>
            </p:sp>
            <p:cxnSp>
              <p:nvCxnSpPr>
                <p:cNvPr id="61" name="Straight Arrow Connector 60"/>
                <p:cNvCxnSpPr>
                  <a:stCxn id="57" idx="2"/>
                </p:cNvCxnSpPr>
                <p:nvPr/>
              </p:nvCxnSpPr>
              <p:spPr>
                <a:xfrm rot="5400000">
                  <a:off x="1295400" y="3467100"/>
                  <a:ext cx="228600" cy="1588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Flowchart: Card 26"/>
              <p:cNvSpPr/>
              <p:nvPr/>
            </p:nvSpPr>
            <p:spPr bwMode="ltGray">
              <a:xfrm>
                <a:off x="1882966" y="792639"/>
                <a:ext cx="457199" cy="457200"/>
              </a:xfrm>
              <a:prstGeom prst="flowChartPunchedCar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contour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lvl="1" algn="ctr" defTabSz="91436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" dirty="0" smtClean="0">
                    <a:solidFill>
                      <a:srgbClr val="000000"/>
                    </a:solidFill>
                  </a:rPr>
                  <a:t>------------------------------------------------------------------------------------------------------</a:t>
                </a:r>
              </a:p>
            </p:txBody>
          </p:sp>
          <p:grpSp>
            <p:nvGrpSpPr>
              <p:cNvPr id="28" name="Group 83"/>
              <p:cNvGrpSpPr/>
              <p:nvPr/>
            </p:nvGrpSpPr>
            <p:grpSpPr>
              <a:xfrm>
                <a:off x="1828800" y="5023732"/>
                <a:ext cx="1066799" cy="381000"/>
                <a:chOff x="1828800" y="4610100"/>
                <a:chExt cx="1066799" cy="381000"/>
              </a:xfrm>
            </p:grpSpPr>
            <p:sp>
              <p:nvSpPr>
                <p:cNvPr id="54" name="Flowchart: Card 53"/>
                <p:cNvSpPr/>
                <p:nvPr/>
              </p:nvSpPr>
              <p:spPr bwMode="ltGray">
                <a:xfrm>
                  <a:off x="1828800" y="4610100"/>
                  <a:ext cx="380999" cy="381000"/>
                </a:xfrm>
                <a:prstGeom prst="flowChartPunchedCar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------------------------------------------------------</a:t>
                  </a:r>
                </a:p>
              </p:txBody>
            </p:sp>
            <p:sp>
              <p:nvSpPr>
                <p:cNvPr id="55" name="Flowchart: Card 54"/>
                <p:cNvSpPr/>
                <p:nvPr/>
              </p:nvSpPr>
              <p:spPr bwMode="ltGray">
                <a:xfrm>
                  <a:off x="2514600" y="4610100"/>
                  <a:ext cx="380999" cy="381000"/>
                </a:xfrm>
                <a:prstGeom prst="flowChartPunchedCard">
                  <a:avLst/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------------------------------------------------------</a:t>
                  </a:r>
                </a:p>
              </p:txBody>
            </p:sp>
            <p:cxnSp>
              <p:nvCxnSpPr>
                <p:cNvPr id="56" name="Straight Arrow Connector 55"/>
                <p:cNvCxnSpPr>
                  <a:stCxn id="54" idx="3"/>
                  <a:endCxn id="55" idx="1"/>
                </p:cNvCxnSpPr>
                <p:nvPr/>
              </p:nvCxnSpPr>
              <p:spPr>
                <a:xfrm>
                  <a:off x="2209799" y="4800600"/>
                  <a:ext cx="304801" cy="1588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Flowchart: Card 28"/>
              <p:cNvSpPr/>
              <p:nvPr/>
            </p:nvSpPr>
            <p:spPr bwMode="ltGray">
              <a:xfrm>
                <a:off x="3657600" y="4375114"/>
                <a:ext cx="380999" cy="381000"/>
              </a:xfrm>
              <a:prstGeom prst="flowChartPunchedCar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contour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lvl="1" algn="ctr" defTabSz="91436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" dirty="0" smtClean="0">
                    <a:solidFill>
                      <a:srgbClr val="000000"/>
                    </a:solidFill>
                  </a:rPr>
                  <a:t>------------------------------------------------------</a:t>
                </a:r>
                <a:endParaRPr lang="en-US" sz="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lowchart: Card 29"/>
              <p:cNvSpPr/>
              <p:nvPr/>
            </p:nvSpPr>
            <p:spPr bwMode="ltGray">
              <a:xfrm>
                <a:off x="4953000" y="3842632"/>
                <a:ext cx="380999" cy="381000"/>
              </a:xfrm>
              <a:prstGeom prst="flowChartPunchedCard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contour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lvl="1" algn="ctr" defTabSz="91436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" dirty="0" smtClean="0">
                    <a:solidFill>
                      <a:srgbClr val="000000"/>
                    </a:solidFill>
                  </a:rPr>
                  <a:t>------------------------------------------------------</a:t>
                </a:r>
                <a:endParaRPr lang="en-US" sz="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1" name="Group 95"/>
              <p:cNvGrpSpPr/>
              <p:nvPr/>
            </p:nvGrpSpPr>
            <p:grpSpPr>
              <a:xfrm>
                <a:off x="6420577" y="4985632"/>
                <a:ext cx="1115878" cy="381000"/>
                <a:chOff x="6123121" y="4572000"/>
                <a:chExt cx="1115878" cy="381000"/>
              </a:xfrm>
            </p:grpSpPr>
            <p:sp>
              <p:nvSpPr>
                <p:cNvPr id="51" name="Flowchart: Card 50"/>
                <p:cNvSpPr/>
                <p:nvPr/>
              </p:nvSpPr>
              <p:spPr bwMode="ltGray">
                <a:xfrm>
                  <a:off x="6123121" y="4572000"/>
                  <a:ext cx="380999" cy="381000"/>
                </a:xfrm>
                <a:prstGeom prst="flowChartPunchedCard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------------------------------------------------------</a:t>
                  </a:r>
                  <a:endParaRPr lang="en-US" sz="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lowchart: Card 51"/>
                <p:cNvSpPr/>
                <p:nvPr/>
              </p:nvSpPr>
              <p:spPr bwMode="ltGray">
                <a:xfrm>
                  <a:off x="6858000" y="4572000"/>
                  <a:ext cx="380999" cy="381000"/>
                </a:xfrm>
                <a:prstGeom prst="flowChartPunchedCar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contour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" dirty="0" smtClean="0">
                      <a:solidFill>
                        <a:srgbClr val="000000"/>
                      </a:solidFill>
                    </a:rPr>
                    <a:t>------------------------------------------------------</a:t>
                  </a:r>
                  <a:endParaRPr lang="en-US" sz="200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53" name="Straight Arrow Connector 52"/>
                <p:cNvCxnSpPr>
                  <a:stCxn id="51" idx="3"/>
                  <a:endCxn id="52" idx="1"/>
                </p:cNvCxnSpPr>
                <p:nvPr/>
              </p:nvCxnSpPr>
              <p:spPr>
                <a:xfrm>
                  <a:off x="6504120" y="4762500"/>
                  <a:ext cx="353880" cy="1588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Flowchart: Card 31"/>
              <p:cNvSpPr/>
              <p:nvPr/>
            </p:nvSpPr>
            <p:spPr bwMode="ltGray">
              <a:xfrm>
                <a:off x="6705600" y="693488"/>
                <a:ext cx="457199" cy="457200"/>
              </a:xfrm>
              <a:prstGeom prst="flowChartPunchedCar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contour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lvl="1" algn="ctr" defTabSz="91436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" dirty="0" smtClean="0">
                    <a:solidFill>
                      <a:srgbClr val="000000"/>
                    </a:solidFill>
                  </a:rPr>
                  <a:t>------------------------------------------------------------------------------------------------------</a:t>
                </a:r>
              </a:p>
            </p:txBody>
          </p:sp>
          <p:sp>
            <p:nvSpPr>
              <p:cNvPr id="50" name="Rounded Rectangle 8"/>
              <p:cNvSpPr/>
              <p:nvPr/>
            </p:nvSpPr>
            <p:spPr bwMode="auto">
              <a:xfrm>
                <a:off x="921989" y="3385433"/>
                <a:ext cx="2089267" cy="697188"/>
              </a:xfrm>
              <a:prstGeom prst="ellipse">
                <a:avLst/>
              </a:prstGeom>
              <a:solidFill>
                <a:srgbClr val="000000">
                  <a:alpha val="60000"/>
                </a:srgbClr>
              </a:soli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63">
                  <a:lnSpc>
                    <a:spcPct val="90000"/>
                  </a:lnSpc>
                </a:pPr>
                <a:r>
                  <a:rPr lang="en-US" sz="1200" b="1" dirty="0" smtClean="0">
                    <a:gradFill flip="none" rotWithShape="1">
                      <a:gsLst>
                        <a:gs pos="0">
                          <a:srgbClr val="FFFFFF"/>
                        </a:gs>
                        <a:gs pos="50000">
                          <a:srgbClr val="C0C0C0">
                            <a:lumMod val="60000"/>
                            <a:lumOff val="40000"/>
                          </a:srgbClr>
                        </a:gs>
                        <a:gs pos="100000">
                          <a:srgbClr val="F8F8F8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48" name="Rounded Rectangle 8"/>
              <p:cNvSpPr/>
              <p:nvPr/>
            </p:nvSpPr>
            <p:spPr bwMode="auto">
              <a:xfrm>
                <a:off x="3794074" y="2861174"/>
                <a:ext cx="1991926" cy="807181"/>
              </a:xfrm>
              <a:prstGeom prst="ellipse">
                <a:avLst/>
              </a:prstGeom>
              <a:solidFill>
                <a:srgbClr val="000000">
                  <a:alpha val="60000"/>
                </a:srgbClr>
              </a:soli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63">
                  <a:lnSpc>
                    <a:spcPct val="90000"/>
                  </a:lnSpc>
                </a:pPr>
                <a:r>
                  <a:rPr lang="en-US" sz="1200" b="1" dirty="0" smtClean="0">
                    <a:gradFill flip="none" rotWithShape="1">
                      <a:gsLst>
                        <a:gs pos="0">
                          <a:srgbClr val="FFFFFF"/>
                        </a:gs>
                        <a:gs pos="50000">
                          <a:srgbClr val="C0C0C0">
                            <a:lumMod val="60000"/>
                            <a:lumOff val="40000"/>
                          </a:srgbClr>
                        </a:gs>
                        <a:gs pos="100000">
                          <a:srgbClr val="F8F8F8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</p:grpSp>
        <p:sp>
          <p:nvSpPr>
            <p:cNvPr id="24" name="Rounded Rectangle 8"/>
            <p:cNvSpPr/>
            <p:nvPr/>
          </p:nvSpPr>
          <p:spPr bwMode="auto">
            <a:xfrm>
              <a:off x="6549128" y="3529113"/>
              <a:ext cx="1676377" cy="756285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63">
                <a:lnSpc>
                  <a:spcPct val="90000"/>
                </a:lnSpc>
              </a:pPr>
              <a:r>
                <a:rPr lang="en-US" sz="1200" b="1" dirty="0" smtClean="0">
                  <a:gradFill flip="none" rotWithShape="1">
                    <a:gsLst>
                      <a:gs pos="0">
                        <a:srgbClr val="FFFFFF"/>
                      </a:gs>
                      <a:gs pos="50000">
                        <a:srgbClr val="C0C0C0">
                          <a:lumMod val="60000"/>
                          <a:lumOff val="40000"/>
                        </a:srgbClr>
                      </a:gs>
                      <a:gs pos="100000">
                        <a:srgbClr val="F8F8F8">
                          <a:lumMod val="7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8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blackWhite">
          <a:xfrm>
            <a:off x="438079" y="1955048"/>
            <a:ext cx="1938572" cy="4366546"/>
          </a:xfrm>
          <a:prstGeom prst="roundRect">
            <a:avLst>
              <a:gd name="adj" fmla="val 10243"/>
            </a:avLst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lvl="2"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Host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Receive</a:t>
            </a:r>
            <a:r>
              <a:rPr lang="pt-PT" dirty="0" smtClean="0"/>
              <a:t> Pipeline</a:t>
            </a:r>
            <a:endParaRPr lang="pt-PT" dirty="0"/>
          </a:p>
        </p:txBody>
      </p:sp>
      <p:sp>
        <p:nvSpPr>
          <p:cNvPr id="7" name="Rounded Rectangle 6"/>
          <p:cNvSpPr/>
          <p:nvPr/>
        </p:nvSpPr>
        <p:spPr bwMode="blackWhite">
          <a:xfrm>
            <a:off x="511695" y="2028053"/>
            <a:ext cx="1791340" cy="4224358"/>
          </a:xfrm>
          <a:prstGeom prst="roundRect">
            <a:avLst>
              <a:gd name="adj" fmla="val 8646"/>
            </a:avLst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marL="0" lvl="2" algn="ctr" defTabSz="9143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gradFill flip="none" rotWithShape="1">
                  <a:gsLst>
                    <a:gs pos="0">
                      <a:srgbClr val="F8F8F8"/>
                    </a:gs>
                    <a:gs pos="50000">
                      <a:srgbClr val="C0C0C0"/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RECEIVE 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3247" y="1282249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IDOC </a:t>
            </a:r>
          </a:p>
          <a:p>
            <a:pPr defTabSz="914363"/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Messages</a:t>
            </a:r>
            <a:endParaRPr lang="en-US" sz="1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Flowchart: Card 10"/>
          <p:cNvSpPr/>
          <p:nvPr/>
        </p:nvSpPr>
        <p:spPr bwMode="ltGray">
          <a:xfrm>
            <a:off x="663836" y="3611424"/>
            <a:ext cx="331274" cy="331275"/>
          </a:xfrm>
          <a:prstGeom prst="flowChartPunchedCar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contour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lvl="1" algn="ctr" defTabSz="9143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" dirty="0" smtClean="0">
                <a:solidFill>
                  <a:srgbClr val="000000"/>
                </a:solidFill>
              </a:rPr>
              <a:t>--------\----------------------------------</a:t>
            </a:r>
          </a:p>
        </p:txBody>
      </p:sp>
      <p:sp>
        <p:nvSpPr>
          <p:cNvPr id="12" name="Flowchart: Card 11"/>
          <p:cNvSpPr/>
          <p:nvPr/>
        </p:nvSpPr>
        <p:spPr bwMode="ltGray">
          <a:xfrm>
            <a:off x="796346" y="4207720"/>
            <a:ext cx="198765" cy="265020"/>
          </a:xfrm>
          <a:prstGeom prst="flowChartPunchedCar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contour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lvl="1" algn="ctr" defTabSz="9143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" dirty="0" smtClean="0">
                <a:solidFill>
                  <a:srgbClr val="000000"/>
                </a:solidFill>
              </a:rPr>
              <a:t>--------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rot="5400000">
            <a:off x="730091" y="4042082"/>
            <a:ext cx="198765" cy="138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ard 13"/>
          <p:cNvSpPr/>
          <p:nvPr/>
        </p:nvSpPr>
        <p:spPr bwMode="ltGray">
          <a:xfrm>
            <a:off x="1216559" y="1357020"/>
            <a:ext cx="397529" cy="397530"/>
          </a:xfrm>
          <a:prstGeom prst="flowChartPunchedCar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contour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lvl="1" algn="ctr" defTabSz="9143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" dirty="0" smtClean="0">
                <a:solidFill>
                  <a:srgbClr val="000000"/>
                </a:solidFill>
              </a:rPr>
              <a:t>------------------------------------------------------------------------------------------------------</a:t>
            </a:r>
          </a:p>
        </p:txBody>
      </p:sp>
      <p:sp>
        <p:nvSpPr>
          <p:cNvPr id="16" name="Bent Arrow 15"/>
          <p:cNvSpPr/>
          <p:nvPr/>
        </p:nvSpPr>
        <p:spPr bwMode="ltGray">
          <a:xfrm flipV="1">
            <a:off x="1235572" y="1822536"/>
            <a:ext cx="1548425" cy="3627924"/>
          </a:xfrm>
          <a:prstGeom prst="bentArrow">
            <a:avLst>
              <a:gd name="adj1" fmla="val 25658"/>
              <a:gd name="adj2" fmla="val 22690"/>
              <a:gd name="adj3" fmla="val 22946"/>
              <a:gd name="adj4" fmla="val 43750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 bwMode="blackWhite">
          <a:xfrm>
            <a:off x="574000" y="2162160"/>
            <a:ext cx="1666730" cy="800926"/>
          </a:xfrm>
          <a:prstGeom prst="roundRect">
            <a:avLst>
              <a:gd name="adj" fmla="val 25116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18" name="Rounded Rectangle 17"/>
          <p:cNvSpPr/>
          <p:nvPr/>
        </p:nvSpPr>
        <p:spPr bwMode="blackWhite">
          <a:xfrm>
            <a:off x="574000" y="4702025"/>
            <a:ext cx="1666730" cy="73616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08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8" name="Rounded Rectangle 7"/>
          <p:cNvSpPr/>
          <p:nvPr/>
        </p:nvSpPr>
        <p:spPr bwMode="blackWhite">
          <a:xfrm>
            <a:off x="560773" y="3147639"/>
            <a:ext cx="1693184" cy="139135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RECEIVE PIPELINE</a:t>
            </a:r>
          </a:p>
        </p:txBody>
      </p:sp>
      <p:pic>
        <p:nvPicPr>
          <p:cNvPr id="9" name="Picture 4" descr="D:\Pennie's documents\Images for TechEd06\Hardware_Imagery\barrel yellow data stor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ltGray">
          <a:xfrm>
            <a:off x="1031397" y="3581400"/>
            <a:ext cx="785814" cy="682679"/>
          </a:xfrm>
          <a:prstGeom prst="rect">
            <a:avLst/>
          </a:prstGeom>
          <a:noFill/>
        </p:spPr>
      </p:pic>
      <p:sp>
        <p:nvSpPr>
          <p:cNvPr id="19" name="Rounded Rectangle 7"/>
          <p:cNvSpPr/>
          <p:nvPr/>
        </p:nvSpPr>
        <p:spPr bwMode="auto">
          <a:xfrm>
            <a:off x="381000" y="3093011"/>
            <a:ext cx="454102" cy="45517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le 8"/>
          <p:cNvSpPr/>
          <p:nvPr/>
        </p:nvSpPr>
        <p:spPr bwMode="auto">
          <a:xfrm>
            <a:off x="399724" y="3112569"/>
            <a:ext cx="404645" cy="403516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 bwMode="blackWhite">
          <a:xfrm>
            <a:off x="1779111" y="3124200"/>
            <a:ext cx="1666730" cy="73616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08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COMPONENTE DE ARQUIVO </a:t>
            </a:r>
          </a:p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(decode stage)</a:t>
            </a:r>
            <a:endParaRPr lang="en-US" sz="1200" kern="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22" name="Rounded Rectangle 21"/>
          <p:cNvSpPr/>
          <p:nvPr/>
        </p:nvSpPr>
        <p:spPr bwMode="blackWhite">
          <a:xfrm>
            <a:off x="1779111" y="3873838"/>
            <a:ext cx="1666730" cy="73616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08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COMPONENTE DE REGISTO BAM</a:t>
            </a:r>
          </a:p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(decode stage)</a:t>
            </a:r>
          </a:p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pic>
        <p:nvPicPr>
          <p:cNvPr id="4098" name="Picture 2" descr="C:\Users\spereira\Desktop\RPI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255588"/>
            <a:ext cx="2228850" cy="629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7"/>
          <p:cNvSpPr/>
          <p:nvPr/>
        </p:nvSpPr>
        <p:spPr bwMode="auto">
          <a:xfrm>
            <a:off x="6762750" y="960934"/>
            <a:ext cx="454102" cy="45517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ounded Rectangle 8"/>
          <p:cNvSpPr/>
          <p:nvPr/>
        </p:nvSpPr>
        <p:spPr bwMode="auto">
          <a:xfrm>
            <a:off x="6781474" y="980492"/>
            <a:ext cx="404645" cy="403516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8" name="Rounded Rectangle 7"/>
          <p:cNvSpPr/>
          <p:nvPr/>
        </p:nvSpPr>
        <p:spPr bwMode="auto">
          <a:xfrm>
            <a:off x="8210550" y="1398588"/>
            <a:ext cx="454102" cy="45517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ounded Rectangle 8"/>
          <p:cNvSpPr/>
          <p:nvPr/>
        </p:nvSpPr>
        <p:spPr bwMode="auto">
          <a:xfrm>
            <a:off x="8229274" y="1418146"/>
            <a:ext cx="404645" cy="403516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62350" y="3469056"/>
            <a:ext cx="3067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EventListener.</a:t>
            </a:r>
            <a:r>
              <a:rPr lang="en-US" sz="1000" b="1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BeginActivity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pc.GetEventStream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(),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interchangeID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);</a:t>
            </a:r>
          </a:p>
          <a:p>
            <a:endParaRPr lang="en-US" sz="10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EventListener.</a:t>
            </a:r>
            <a:r>
              <a:rPr lang="en-US" sz="1000" b="1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UpdateActivity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pc.GetEventStream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(),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interchangeID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,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bamData.ToArray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());</a:t>
            </a:r>
          </a:p>
          <a:p>
            <a:endParaRPr lang="en-US" sz="10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inmsg.Context.Promote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("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IxosBAMCorrelationId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", "http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://.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Archive.IxosSchemas/Properties/1.0.0.0", 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interchangeID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);</a:t>
            </a:r>
          </a:p>
        </p:txBody>
      </p:sp>
      <p:pic>
        <p:nvPicPr>
          <p:cNvPr id="31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3674518" y="5041533"/>
            <a:ext cx="2187552" cy="21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294048"/>
          </a:xfrm>
        </p:spPr>
        <p:txBody>
          <a:bodyPr>
            <a:normAutofit lnSpcReduction="10000"/>
          </a:bodyPr>
          <a:lstStyle/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Atributos principais registados BAM EDI </a:t>
            </a:r>
            <a:r>
              <a:rPr lang="pt-PT" dirty="0" err="1" smtClean="0"/>
              <a:t>Tracking</a:t>
            </a:r>
            <a:r>
              <a:rPr lang="pt-PT" dirty="0" smtClean="0"/>
              <a:t>:</a:t>
            </a:r>
          </a:p>
          <a:p>
            <a:pPr lvl="1"/>
            <a:r>
              <a:rPr lang="pt-PT" dirty="0" err="1" smtClean="0"/>
              <a:t>DocType</a:t>
            </a:r>
            <a:endParaRPr lang="pt-PT" dirty="0" smtClean="0"/>
          </a:p>
          <a:p>
            <a:pPr lvl="1"/>
            <a:r>
              <a:rPr lang="pt-PT" dirty="0" err="1" smtClean="0"/>
              <a:t>Partner</a:t>
            </a:r>
            <a:endParaRPr lang="pt-PT" dirty="0" smtClean="0"/>
          </a:p>
          <a:p>
            <a:pPr lvl="1"/>
            <a:r>
              <a:rPr lang="pt-PT" dirty="0" err="1" smtClean="0"/>
              <a:t>DocNumber</a:t>
            </a:r>
            <a:endParaRPr lang="pt-PT" dirty="0" smtClean="0"/>
          </a:p>
          <a:p>
            <a:pPr lvl="1"/>
            <a:r>
              <a:rPr lang="pt-PT" dirty="0" err="1" smtClean="0"/>
              <a:t>BelNumber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Ficheiro de configuração tracking</a:t>
            </a:r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18092" r="27872" b="63816"/>
          <a:stretch/>
        </p:blipFill>
        <p:spPr bwMode="auto">
          <a:xfrm>
            <a:off x="457200" y="1905000"/>
            <a:ext cx="9095874" cy="132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7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836515" y="2157735"/>
            <a:ext cx="3832704" cy="4364990"/>
            <a:chOff x="1408907" y="1487277"/>
            <a:chExt cx="4407999" cy="5020180"/>
          </a:xfrm>
        </p:grpSpPr>
        <p:grpSp>
          <p:nvGrpSpPr>
            <p:cNvPr id="11" name="Group 128"/>
            <p:cNvGrpSpPr/>
            <p:nvPr/>
          </p:nvGrpSpPr>
          <p:grpSpPr>
            <a:xfrm>
              <a:off x="3264666" y="1487277"/>
              <a:ext cx="2552240" cy="5020180"/>
              <a:chOff x="3264666" y="1073645"/>
              <a:chExt cx="2552240" cy="5020180"/>
            </a:xfrm>
          </p:grpSpPr>
          <p:sp>
            <p:nvSpPr>
              <p:cNvPr id="37" name="Rounded Rectangle 36"/>
              <p:cNvSpPr/>
              <p:nvPr/>
            </p:nvSpPr>
            <p:spPr bwMode="blackWhite">
              <a:xfrm>
                <a:off x="3264666" y="1073645"/>
                <a:ext cx="2552240" cy="3434903"/>
              </a:xfrm>
              <a:prstGeom prst="roundRect">
                <a:avLst>
                  <a:gd name="adj" fmla="val 5876"/>
                </a:avLst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lvl="2"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 bwMode="blackWhite">
              <a:xfrm>
                <a:off x="3328931" y="1161781"/>
                <a:ext cx="2423711" cy="3272968"/>
              </a:xfrm>
              <a:prstGeom prst="roundRect">
                <a:avLst>
                  <a:gd name="adj" fmla="val 7576"/>
                </a:avLst>
              </a:prstGeom>
              <a:solidFill>
                <a:srgbClr val="000000">
                  <a:alpha val="60000"/>
                </a:srgbClr>
              </a:soli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lvl="2" algn="ctr" defTabSz="91436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gradFill flip="none" rotWithShape="1">
                      <a:gsLst>
                        <a:gs pos="0">
                          <a:srgbClr val="F8F8F8"/>
                        </a:gs>
                        <a:gs pos="50000">
                          <a:srgbClr val="C0C0C0"/>
                        </a:gs>
                        <a:gs pos="100000">
                          <a:srgbClr val="F8F8F8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latin typeface="Segoe UI" pitchFamily="34" charset="0"/>
                    <a:cs typeface="Segoe UI" pitchFamily="34" charset="0"/>
                  </a:rPr>
                  <a:t>HOST</a:t>
                </a:r>
              </a:p>
            </p:txBody>
          </p:sp>
          <p:sp>
            <p:nvSpPr>
              <p:cNvPr id="43" name="Flowchart: Magnetic Disk 42"/>
              <p:cNvSpPr/>
              <p:nvPr/>
            </p:nvSpPr>
            <p:spPr bwMode="blackWhite">
              <a:xfrm>
                <a:off x="3505200" y="4583935"/>
                <a:ext cx="2031998" cy="1509890"/>
              </a:xfrm>
              <a:prstGeom prst="flowChartMagneticDisk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lvl="2"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MESSAGE BOX</a:t>
                </a:r>
              </a:p>
            </p:txBody>
          </p:sp>
          <p:grpSp>
            <p:nvGrpSpPr>
              <p:cNvPr id="44" name="Group 51"/>
              <p:cNvGrpSpPr/>
              <p:nvPr/>
            </p:nvGrpSpPr>
            <p:grpSpPr bwMode="blackWhite">
              <a:xfrm>
                <a:off x="3429000" y="1756662"/>
                <a:ext cx="2209800" cy="1596138"/>
                <a:chOff x="3996267" y="2404533"/>
                <a:chExt cx="2861733" cy="1811867"/>
              </a:xfrm>
            </p:grpSpPr>
            <p:sp>
              <p:nvSpPr>
                <p:cNvPr id="69" name="Rounded Rectangle 68"/>
                <p:cNvSpPr/>
                <p:nvPr/>
              </p:nvSpPr>
              <p:spPr bwMode="blackWhite">
                <a:xfrm>
                  <a:off x="3996267" y="2404533"/>
                  <a:ext cx="2861733" cy="181186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75000"/>
                      </a:schemeClr>
                    </a:gs>
                    <a:gs pos="82000">
                      <a:schemeClr val="bg2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lvl="2" algn="ctr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kern="0" dirty="0" smtClean="0">
                      <a:gradFill>
                        <a:gsLst>
                          <a:gs pos="0">
                            <a:srgbClr val="000000"/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</a:rPr>
                    <a:t>ORCHESTRATION</a:t>
                  </a:r>
                </a:p>
              </p:txBody>
            </p:sp>
            <p:sp>
              <p:nvSpPr>
                <p:cNvPr id="70" name="Oval 69"/>
                <p:cNvSpPr/>
                <p:nvPr/>
              </p:nvSpPr>
              <p:spPr bwMode="blackWhite">
                <a:xfrm>
                  <a:off x="5199994" y="2948299"/>
                  <a:ext cx="355601" cy="2709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Flowchart: Decision 70"/>
                <p:cNvSpPr/>
                <p:nvPr/>
              </p:nvSpPr>
              <p:spPr bwMode="blackWhite">
                <a:xfrm>
                  <a:off x="5183060" y="3408885"/>
                  <a:ext cx="389467" cy="270934"/>
                </a:xfrm>
                <a:prstGeom prst="flowChartDecision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" name="Flowchart: Process 71"/>
                <p:cNvSpPr/>
                <p:nvPr/>
              </p:nvSpPr>
              <p:spPr bwMode="blackWhite">
                <a:xfrm>
                  <a:off x="4489669" y="3862699"/>
                  <a:ext cx="341587" cy="235168"/>
                </a:xfrm>
                <a:prstGeom prst="flowChartProcess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dirty="0" smtClean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3" name="Straight Connector 72"/>
                <p:cNvCxnSpPr>
                  <a:stCxn id="70" idx="4"/>
                  <a:endCxn id="71" idx="0"/>
                </p:cNvCxnSpPr>
                <p:nvPr/>
              </p:nvCxnSpPr>
              <p:spPr bwMode="blackWhite">
                <a:xfrm rot="5400000">
                  <a:off x="5282968" y="3314057"/>
                  <a:ext cx="189654" cy="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</p:cxnSp>
            <p:cxnSp>
              <p:nvCxnSpPr>
                <p:cNvPr id="74" name="Straight Connector 73"/>
                <p:cNvCxnSpPr>
                  <a:stCxn id="71" idx="3"/>
                </p:cNvCxnSpPr>
                <p:nvPr/>
              </p:nvCxnSpPr>
              <p:spPr bwMode="blackWhite">
                <a:xfrm>
                  <a:off x="5572527" y="3544352"/>
                  <a:ext cx="438807" cy="409582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Connector 74"/>
                <p:cNvCxnSpPr>
                  <a:stCxn id="72" idx="3"/>
                  <a:endCxn id="71" idx="1"/>
                </p:cNvCxnSpPr>
                <p:nvPr/>
              </p:nvCxnSpPr>
              <p:spPr bwMode="blackWhite">
                <a:xfrm flipV="1">
                  <a:off x="4831256" y="3544352"/>
                  <a:ext cx="351804" cy="43593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</p:cxnSp>
            <p:sp>
              <p:nvSpPr>
                <p:cNvPr id="76" name="Flowchart: Process 75"/>
                <p:cNvSpPr/>
                <p:nvPr/>
              </p:nvSpPr>
              <p:spPr bwMode="blackWhite">
                <a:xfrm>
                  <a:off x="5207000" y="3862699"/>
                  <a:ext cx="341587" cy="235168"/>
                </a:xfrm>
                <a:prstGeom prst="flowChartProcess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lowchart: Process 76"/>
                <p:cNvSpPr/>
                <p:nvPr/>
              </p:nvSpPr>
              <p:spPr bwMode="blackWhite">
                <a:xfrm>
                  <a:off x="5871196" y="3862699"/>
                  <a:ext cx="341587" cy="235168"/>
                </a:xfrm>
                <a:prstGeom prst="flowChartProcess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1" algn="ctr" defTabSz="91436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5" name="Down Arrow 44"/>
              <p:cNvSpPr/>
              <p:nvPr/>
            </p:nvSpPr>
            <p:spPr bwMode="ltGray">
              <a:xfrm>
                <a:off x="4144201" y="3354138"/>
                <a:ext cx="395112" cy="1065462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lumMod val="75000"/>
                    </a:schemeClr>
                  </a:gs>
                  <a:gs pos="82000">
                    <a:schemeClr val="bg2">
                      <a:lumMod val="5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lvl="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Down Arrow 45"/>
              <p:cNvSpPr/>
              <p:nvPr/>
            </p:nvSpPr>
            <p:spPr bwMode="ltGray">
              <a:xfrm flipV="1">
                <a:off x="4485582" y="3449998"/>
                <a:ext cx="395112" cy="106091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lumMod val="75000"/>
                    </a:schemeClr>
                  </a:gs>
                  <a:gs pos="82000">
                    <a:schemeClr val="bg2">
                      <a:lumMod val="5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lvl="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 smtClean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9" name="Straight Connector 48"/>
              <p:cNvCxnSpPr>
                <a:stCxn id="70" idx="4"/>
                <a:endCxn id="71" idx="0"/>
              </p:cNvCxnSpPr>
              <p:nvPr/>
            </p:nvCxnSpPr>
            <p:spPr>
              <a:xfrm rot="5400000">
                <a:off x="4412265" y="2557895"/>
                <a:ext cx="167072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hape 72"/>
              <p:cNvCxnSpPr>
                <a:stCxn id="71" idx="1"/>
                <a:endCxn id="72" idx="0"/>
              </p:cNvCxnSpPr>
              <p:nvPr/>
            </p:nvCxnSpPr>
            <p:spPr>
              <a:xfrm rot="10800000" flipV="1">
                <a:off x="3941885" y="2760768"/>
                <a:ext cx="403544" cy="280443"/>
              </a:xfrm>
              <a:prstGeom prst="bentConnector2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hape 74"/>
              <p:cNvCxnSpPr>
                <a:stCxn id="71" idx="3"/>
                <a:endCxn id="77" idx="0"/>
              </p:cNvCxnSpPr>
              <p:nvPr/>
            </p:nvCxnSpPr>
            <p:spPr>
              <a:xfrm>
                <a:off x="4646171" y="2760769"/>
                <a:ext cx="362514" cy="280443"/>
              </a:xfrm>
              <a:prstGeom prst="bentConnector2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71" idx="2"/>
                <a:endCxn id="76" idx="0"/>
              </p:cNvCxnSpPr>
              <p:nvPr/>
            </p:nvCxnSpPr>
            <p:spPr>
              <a:xfrm rot="5400000">
                <a:off x="4415247" y="2960659"/>
                <a:ext cx="161106" cy="158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3581400" y="4690656"/>
                <a:ext cx="700943" cy="292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63"/>
                <a:r>
                  <a:rPr lang="en-US" sz="1000" dirty="0" smtClean="0">
                    <a:solidFill>
                      <a:srgbClr val="FFFFFF"/>
                    </a:solidFill>
                  </a:rPr>
                  <a:t>Publish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82672" y="4550925"/>
                <a:ext cx="700943" cy="292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63"/>
                <a:r>
                  <a:rPr lang="en-US" sz="1000" dirty="0" smtClean="0">
                    <a:solidFill>
                      <a:srgbClr val="FFFFFF"/>
                    </a:solidFill>
                  </a:rPr>
                  <a:t>Publish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03397" y="4817006"/>
                <a:ext cx="859494" cy="292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63"/>
                <a:r>
                  <a:rPr lang="en-US" sz="1000" dirty="0" smtClean="0">
                    <a:solidFill>
                      <a:srgbClr val="FFFFFF"/>
                    </a:solidFill>
                  </a:rPr>
                  <a:t>Subscribe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686566" y="4690656"/>
                <a:ext cx="859494" cy="292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63"/>
                <a:r>
                  <a:rPr lang="en-US" sz="1000" dirty="0" smtClean="0">
                    <a:solidFill>
                      <a:srgbClr val="FFFFFF"/>
                    </a:solidFill>
                  </a:rPr>
                  <a:t>Subscribe</a:t>
                </a: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rot="5400000">
              <a:off x="1295401" y="3880732"/>
              <a:ext cx="228600" cy="158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Card 14"/>
            <p:cNvSpPr/>
            <p:nvPr/>
          </p:nvSpPr>
          <p:spPr bwMode="ltGray">
            <a:xfrm>
              <a:off x="3657600" y="4375114"/>
              <a:ext cx="380999" cy="381000"/>
            </a:xfrm>
            <a:prstGeom prst="flowChartPunchedCar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contour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lvl="1" algn="ctr" defTabSz="91436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" dirty="0" smtClean="0">
                  <a:solidFill>
                    <a:srgbClr val="000000"/>
                  </a:solidFill>
                </a:rPr>
                <a:t>------------------------------------------------------</a:t>
              </a:r>
              <a:endParaRPr lang="en-US" sz="200" dirty="0">
                <a:solidFill>
                  <a:srgbClr val="000000"/>
                </a:solidFill>
              </a:endParaRPr>
            </a:p>
          </p:txBody>
        </p:sp>
        <p:sp>
          <p:nvSpPr>
            <p:cNvPr id="16" name="Flowchart: Card 15"/>
            <p:cNvSpPr/>
            <p:nvPr/>
          </p:nvSpPr>
          <p:spPr bwMode="ltGray">
            <a:xfrm>
              <a:off x="4953000" y="3842632"/>
              <a:ext cx="380999" cy="381000"/>
            </a:xfrm>
            <a:prstGeom prst="flowChartPunchedCard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contour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lvl="1" algn="ctr" defTabSz="91436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" dirty="0" smtClean="0">
                  <a:solidFill>
                    <a:srgbClr val="000000"/>
                  </a:solidFill>
                </a:rPr>
                <a:t>------------------------------------------------------</a:t>
              </a:r>
              <a:endParaRPr lang="en-US" sz="20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162226" y="2485469"/>
              <a:ext cx="522263" cy="523499"/>
              <a:chOff x="5484033" y="1676688"/>
              <a:chExt cx="522263" cy="523499"/>
            </a:xfrm>
          </p:grpSpPr>
          <p:sp>
            <p:nvSpPr>
              <p:cNvPr id="21" name="Rounded Rectangle 7"/>
              <p:cNvSpPr/>
              <p:nvPr/>
            </p:nvSpPr>
            <p:spPr bwMode="auto">
              <a:xfrm>
                <a:off x="5484033" y="1676688"/>
                <a:ext cx="522263" cy="5234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1600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Rounded Rectangle 8"/>
              <p:cNvSpPr/>
              <p:nvPr/>
            </p:nvSpPr>
            <p:spPr bwMode="auto">
              <a:xfrm>
                <a:off x="5505946" y="1698660"/>
                <a:ext cx="465382" cy="464084"/>
              </a:xfrm>
              <a:prstGeom prst="ellipse">
                <a:avLst/>
              </a:prstGeom>
              <a:solidFill>
                <a:srgbClr val="000000">
                  <a:alpha val="60000"/>
                </a:srgbClr>
              </a:solidFill>
              <a:ln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363">
                  <a:lnSpc>
                    <a:spcPct val="90000"/>
                  </a:lnSpc>
                </a:pPr>
                <a:r>
                  <a:rPr lang="en-US" sz="1200" b="1" dirty="0" smtClean="0">
                    <a:gradFill flip="none" rotWithShape="1">
                      <a:gsLst>
                        <a:gs pos="0">
                          <a:srgbClr val="FFFFFF"/>
                        </a:gs>
                        <a:gs pos="50000">
                          <a:srgbClr val="C0C0C0">
                            <a:lumMod val="60000"/>
                            <a:lumOff val="40000"/>
                          </a:srgbClr>
                        </a:gs>
                        <a:gs pos="100000">
                          <a:srgbClr val="F8F8F8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</p:grpSp>
      </p:grp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pt-PT" dirty="0" smtClean="0"/>
              <a:t>Orquestrações</a:t>
            </a:r>
            <a:endParaRPr lang="pt-PT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990600"/>
            <a:ext cx="10287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643344" y="1590675"/>
            <a:ext cx="6762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varArchiveKey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=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System.Convert.ToString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in_IDoc_Invoice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Archive.IxosSchemas.IxosDocId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));</a:t>
            </a:r>
            <a:endParaRPr lang="pt-PT" sz="1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varBAMCorrelation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=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System.Convert.ToString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in_IDoc_Invoice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Archive.IxosSchemas.IxosBAMCorrelationId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));</a:t>
            </a:r>
            <a:endParaRPr lang="pt-PT" sz="1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9" y="4869999"/>
            <a:ext cx="10287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Rounded Rectangle 7"/>
          <p:cNvSpPr/>
          <p:nvPr/>
        </p:nvSpPr>
        <p:spPr bwMode="auto">
          <a:xfrm>
            <a:off x="127558" y="1028653"/>
            <a:ext cx="454102" cy="45517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ounded Rectangle 8"/>
          <p:cNvSpPr/>
          <p:nvPr/>
        </p:nvSpPr>
        <p:spPr bwMode="auto">
          <a:xfrm>
            <a:off x="146611" y="1047757"/>
            <a:ext cx="404645" cy="403515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87" name="Rounded Rectangle 7"/>
          <p:cNvSpPr/>
          <p:nvPr/>
        </p:nvSpPr>
        <p:spPr bwMode="auto">
          <a:xfrm>
            <a:off x="108505" y="2862392"/>
            <a:ext cx="454102" cy="45517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ounded Rectangle 8"/>
          <p:cNvSpPr/>
          <p:nvPr/>
        </p:nvSpPr>
        <p:spPr bwMode="auto">
          <a:xfrm>
            <a:off x="127558" y="2881496"/>
            <a:ext cx="404645" cy="403515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9" name="Rounded Rectangle 7"/>
          <p:cNvSpPr/>
          <p:nvPr/>
        </p:nvSpPr>
        <p:spPr bwMode="auto">
          <a:xfrm>
            <a:off x="145973" y="4844334"/>
            <a:ext cx="454102" cy="45517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Rounded Rectangle 8"/>
          <p:cNvSpPr/>
          <p:nvPr/>
        </p:nvSpPr>
        <p:spPr bwMode="auto">
          <a:xfrm>
            <a:off x="165026" y="4863438"/>
            <a:ext cx="404645" cy="403515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3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381332"/>
            <a:ext cx="253365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628818" y="3711714"/>
            <a:ext cx="5695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varArchiveKey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= 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varArchiveKey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+ "-EDIFACT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";</a:t>
            </a:r>
          </a:p>
          <a:p>
            <a:endParaRPr lang="en-US" sz="1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msg_FinalInterchange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Archive.IxosSchemas.IxosBAMCorrelationId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 = 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IxosBAMCorrelationId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;</a:t>
            </a:r>
          </a:p>
          <a:p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msg_FinalInterchange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Archive.IxosSchemas.IxosPointerFilename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 = 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varArchiveKey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;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56029" y="5405073"/>
            <a:ext cx="5695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HelperClass.Archive.IxosArchive.Archive.SaveToArchive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</a:p>
          <a:p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		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msg_FinalInterchange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,</a:t>
            </a:r>
          </a:p>
          <a:p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		…, 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varArchiveKey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);</a:t>
            </a:r>
          </a:p>
          <a:p>
            <a:endParaRPr lang="en-US" sz="1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>
                <a:solidFill>
                  <a:srgbClr val="FFFFFF"/>
                </a:solidFill>
                <a:latin typeface="Arial" pitchFamily="34" charset="0"/>
              </a:rPr>
              <a:t>Electronic</a:t>
            </a: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Data </a:t>
            </a:r>
            <a:r>
              <a:rPr lang="pt-PT" dirty="0" err="1">
                <a:solidFill>
                  <a:srgbClr val="FFFFFF"/>
                </a:solidFill>
                <a:latin typeface="Arial" pitchFamily="34" charset="0"/>
              </a:rPr>
              <a:t>Interchange</a:t>
            </a: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 (EDI</a:t>
            </a: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2313" y="4129901"/>
            <a:ext cx="7772400" cy="276999"/>
          </a:xfrm>
        </p:spPr>
        <p:txBody>
          <a:bodyPr/>
          <a:lstStyle/>
          <a:p>
            <a:r>
              <a:rPr lang="pt-PT" dirty="0" smtClean="0"/>
              <a:t>Conceitos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80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blackWhite">
          <a:xfrm>
            <a:off x="6542352" y="1751039"/>
            <a:ext cx="1938572" cy="4372833"/>
          </a:xfrm>
          <a:prstGeom prst="roundRect">
            <a:avLst>
              <a:gd name="adj" fmla="val 5796"/>
            </a:avLst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lvl="2"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Host</a:t>
            </a:r>
          </a:p>
        </p:txBody>
      </p:sp>
      <p:sp>
        <p:nvSpPr>
          <p:cNvPr id="7" name="Rounded Rectangle 6"/>
          <p:cNvSpPr/>
          <p:nvPr/>
        </p:nvSpPr>
        <p:spPr bwMode="blackWhite">
          <a:xfrm>
            <a:off x="6615968" y="1822774"/>
            <a:ext cx="1791340" cy="4229365"/>
          </a:xfrm>
          <a:prstGeom prst="roundRect">
            <a:avLst>
              <a:gd name="adj" fmla="val 6507"/>
            </a:avLst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marL="0" lvl="2" algn="ctr" defTabSz="9143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gradFill flip="none" rotWithShape="1">
                  <a:gsLst>
                    <a:gs pos="0">
                      <a:srgbClr val="F8F8F8"/>
                    </a:gs>
                    <a:gs pos="50000">
                      <a:srgbClr val="C0C0C0"/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Segoe UI" pitchFamily="34" charset="0"/>
                <a:cs typeface="Segoe UI" pitchFamily="34" charset="0"/>
              </a:rPr>
              <a:t>SEND PORT</a:t>
            </a:r>
          </a:p>
        </p:txBody>
      </p:sp>
      <p:sp>
        <p:nvSpPr>
          <p:cNvPr id="8" name="Bent Arrow 7"/>
          <p:cNvSpPr/>
          <p:nvPr/>
        </p:nvSpPr>
        <p:spPr bwMode="ltGray">
          <a:xfrm rot="16200000" flipV="1">
            <a:off x="5289103" y="2606758"/>
            <a:ext cx="3632835" cy="1523867"/>
          </a:xfrm>
          <a:prstGeom prst="bentArrow">
            <a:avLst>
              <a:gd name="adj1" fmla="val 29728"/>
              <a:gd name="adj2" fmla="val 25000"/>
              <a:gd name="adj3" fmla="val 25000"/>
              <a:gd name="adj4" fmla="val 35341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62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blackWhite">
          <a:xfrm>
            <a:off x="6674862" y="4467497"/>
            <a:ext cx="1666730" cy="79506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10" name="Rounded Rectangle 9"/>
          <p:cNvSpPr/>
          <p:nvPr/>
        </p:nvSpPr>
        <p:spPr bwMode="blackWhite">
          <a:xfrm>
            <a:off x="6678273" y="2121429"/>
            <a:ext cx="1666730" cy="72386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11" name="Rounded Rectangle 10"/>
          <p:cNvSpPr/>
          <p:nvPr/>
        </p:nvSpPr>
        <p:spPr bwMode="blackWhite">
          <a:xfrm>
            <a:off x="6704227" y="3009885"/>
            <a:ext cx="1693184" cy="132510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SEND PIPELINE</a:t>
            </a:r>
          </a:p>
        </p:txBody>
      </p:sp>
      <p:pic>
        <p:nvPicPr>
          <p:cNvPr id="12" name="Picture 4" descr="D:\Pennie's documents\Images for TechEd06\Hardware_Imagery\barrel yellow data stor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ltGray">
          <a:xfrm>
            <a:off x="7138648" y="3341160"/>
            <a:ext cx="739591" cy="78997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668687" y="107824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XML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ou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EDIFACT </a:t>
            </a:r>
          </a:p>
          <a:p>
            <a:pPr defTabSz="914363"/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Messages</a:t>
            </a:r>
            <a:endParaRPr lang="en-US" sz="1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Flowchart: Card 13"/>
          <p:cNvSpPr/>
          <p:nvPr/>
        </p:nvSpPr>
        <p:spPr bwMode="ltGray">
          <a:xfrm>
            <a:off x="7271158" y="1066800"/>
            <a:ext cx="397529" cy="39753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contour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lvl="1" algn="ctr" defTabSz="9143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" dirty="0" smtClean="0">
                <a:solidFill>
                  <a:srgbClr val="000000"/>
                </a:solidFill>
              </a:rPr>
              <a:t>------------------------------------------------------------------------------------------------------</a:t>
            </a:r>
          </a:p>
        </p:txBody>
      </p:sp>
      <p:sp>
        <p:nvSpPr>
          <p:cNvPr id="15" name="Rounded Rectangle 7"/>
          <p:cNvSpPr/>
          <p:nvPr/>
        </p:nvSpPr>
        <p:spPr bwMode="auto">
          <a:xfrm>
            <a:off x="8057557" y="3293443"/>
            <a:ext cx="454102" cy="45517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le 8"/>
          <p:cNvSpPr/>
          <p:nvPr/>
        </p:nvSpPr>
        <p:spPr bwMode="auto">
          <a:xfrm>
            <a:off x="8076280" y="3313001"/>
            <a:ext cx="404645" cy="403516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pt-PT" dirty="0" err="1" smtClean="0"/>
              <a:t>Send</a:t>
            </a:r>
            <a:r>
              <a:rPr lang="pt-PT" dirty="0" smtClean="0"/>
              <a:t> Pipeline</a:t>
            </a:r>
            <a:endParaRPr lang="pt-PT" dirty="0"/>
          </a:p>
        </p:txBody>
      </p:sp>
      <p:pic>
        <p:nvPicPr>
          <p:cNvPr id="5122" name="Picture 2" descr="C:\Users\spereira\Desktop\SPi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21526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7"/>
          <p:cNvSpPr/>
          <p:nvPr/>
        </p:nvSpPr>
        <p:spPr bwMode="auto">
          <a:xfrm>
            <a:off x="1733877" y="4315587"/>
            <a:ext cx="454102" cy="45517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le 8"/>
          <p:cNvSpPr/>
          <p:nvPr/>
        </p:nvSpPr>
        <p:spPr bwMode="auto">
          <a:xfrm>
            <a:off x="1752600" y="4335145"/>
            <a:ext cx="404645" cy="403516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1" name="Rounded Rectangle 7"/>
          <p:cNvSpPr/>
          <p:nvPr/>
        </p:nvSpPr>
        <p:spPr bwMode="auto">
          <a:xfrm>
            <a:off x="438477" y="4847720"/>
            <a:ext cx="454102" cy="45517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6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ounded Rectangle 8"/>
          <p:cNvSpPr/>
          <p:nvPr/>
        </p:nvSpPr>
        <p:spPr bwMode="auto">
          <a:xfrm>
            <a:off x="457200" y="4867278"/>
            <a:ext cx="404645" cy="403516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3">
              <a:lnSpc>
                <a:spcPct val="90000"/>
              </a:lnSpc>
            </a:pPr>
            <a:r>
              <a:rPr lang="en-US" sz="1200" b="1" dirty="0" smtClean="0">
                <a:gradFill flip="none" rotWithShape="1">
                  <a:gsLst>
                    <a:gs pos="0">
                      <a:srgbClr val="FFFFFF"/>
                    </a:gs>
                    <a:gs pos="50000">
                      <a:srgbClr val="C0C0C0">
                        <a:lumMod val="60000"/>
                        <a:lumOff val="40000"/>
                      </a:srgbClr>
                    </a:gs>
                    <a:gs pos="100000">
                      <a:srgbClr val="F8F8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 bwMode="blackWhite">
          <a:xfrm>
            <a:off x="5178771" y="2981692"/>
            <a:ext cx="1666730" cy="73616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08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COMPONENTE DE ARQUIVO </a:t>
            </a:r>
          </a:p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(encoder stage)</a:t>
            </a:r>
            <a:endParaRPr lang="en-US" sz="1200" kern="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24" name="Rounded Rectangle 23"/>
          <p:cNvSpPr/>
          <p:nvPr/>
        </p:nvSpPr>
        <p:spPr bwMode="blackWhite">
          <a:xfrm>
            <a:off x="5178771" y="3731330"/>
            <a:ext cx="1666730" cy="73616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82000">
                <a:schemeClr val="bg2">
                  <a:lumMod val="50000"/>
                </a:schemeClr>
              </a:gs>
            </a:gsLst>
            <a:lin ang="10800000" scaled="1"/>
            <a:tileRect/>
          </a:gra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COMPONENTE DE REGISTO BAM</a:t>
            </a:r>
          </a:p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</a:rPr>
              <a:t>(encoder stage)</a:t>
            </a:r>
          </a:p>
          <a:p>
            <a:pPr marL="0" lvl="2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1"/>
              </a:gra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04982" y="4523130"/>
            <a:ext cx="32910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interchangeID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= (string)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inmsg.Context.Read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("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IxosBAMCorrelationId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", "http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://Archive.IxosSchemas/Properties/1.0.0.0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");</a:t>
            </a:r>
          </a:p>
          <a:p>
            <a:endParaRPr lang="en-US" sz="10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if 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this.trackingEnd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</a:t>
            </a:r>
          </a:p>
          <a:p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       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EventListener.EndActivity</a:t>
            </a:r>
            <a:r>
              <a:rPr lang="en-US" sz="1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</a:t>
            </a:r>
            <a:r>
              <a:rPr lang="en-US" sz="10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pc.GetEventStream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(), </a:t>
            </a:r>
            <a:r>
              <a:rPr lang="en-US" sz="1000" dirty="0" err="1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interchangeID</a:t>
            </a:r>
            <a:r>
              <a:rPr lang="en-US" sz="1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);</a:t>
            </a:r>
            <a:endParaRPr lang="en-US" sz="10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39345"/>
            <a:ext cx="29527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8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886397"/>
          </a:xfrm>
        </p:spPr>
        <p:txBody>
          <a:bodyPr/>
          <a:lstStyle/>
          <a:p>
            <a:r>
              <a:rPr lang="pt-PT" dirty="0" smtClean="0"/>
              <a:t>Criação contexto mensagem Arquivo e </a:t>
            </a:r>
            <a:r>
              <a:rPr lang="pt-PT" dirty="0" err="1" smtClean="0"/>
              <a:t>tracking</a:t>
            </a:r>
            <a:endParaRPr lang="pt-P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16542"/>
            <a:ext cx="6858000" cy="538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8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pt-PT" dirty="0" smtClean="0"/>
              <a:t>BAM Portal: EDI </a:t>
            </a:r>
            <a:r>
              <a:rPr lang="pt-PT" dirty="0" err="1" smtClean="0"/>
              <a:t>Tracking</a:t>
            </a:r>
            <a:endParaRPr lang="pt-PT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727200"/>
            <a:ext cx="9067800" cy="422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0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pt-PT" dirty="0" smtClean="0"/>
              <a:t>BAM Portal: EDI </a:t>
            </a:r>
            <a:r>
              <a:rPr lang="pt-PT" dirty="0" err="1" smtClean="0"/>
              <a:t>Tracking</a:t>
            </a:r>
            <a:endParaRPr lang="pt-P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08933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0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pt-PT" dirty="0" smtClean="0"/>
              <a:t>BAM Portal: EDI </a:t>
            </a:r>
            <a:r>
              <a:rPr lang="pt-PT" dirty="0" err="1" smtClean="0"/>
              <a:t>Tracking</a:t>
            </a:r>
            <a:endParaRPr lang="pt-PT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371600"/>
            <a:ext cx="901641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7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443198"/>
          </a:xfrm>
        </p:spPr>
        <p:txBody>
          <a:bodyPr/>
          <a:lstStyle/>
          <a:p>
            <a:r>
              <a:rPr lang="pt-PT" dirty="0" smtClean="0"/>
              <a:t>BAM Portal: EDI </a:t>
            </a:r>
            <a:r>
              <a:rPr lang="pt-PT" dirty="0" err="1" smtClean="0"/>
              <a:t>Tracking</a:t>
            </a:r>
            <a:endParaRPr lang="pt-PT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20" y="1143000"/>
            <a:ext cx="916272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6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28596" y="1000108"/>
            <a:ext cx="6500859" cy="23012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pt-PT" smtClean="0"/>
              <a:t>Obrigado.</a:t>
            </a:r>
            <a:endParaRPr lang="pt-PT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395536" y="2362200"/>
            <a:ext cx="8519864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SzPct val="130000"/>
              <a:buFont typeface="Arial" pitchFamily="34" charset="0"/>
              <a:buChar char="•"/>
              <a:defRPr sz="32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540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Segoe" pitchFamily="34" charset="0"/>
              <a:buChar char="−"/>
              <a:defRPr sz="2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8888" indent="-404813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Segoe" pitchFamily="34" charset="0"/>
              <a:buChar char="−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Segoe" pitchFamily="34" charset="0"/>
              <a:buChar char="−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  <a:buFont typeface="Segoe" pitchFamily="34" charset="0"/>
              <a:buChar char="−"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dirty="0" smtClean="0"/>
              <a:t>Para informação adicional:</a:t>
            </a:r>
          </a:p>
          <a:p>
            <a:pPr marL="0" indent="0">
              <a:buNone/>
            </a:pPr>
            <a:r>
              <a:rPr lang="pt-PT" sz="2000" dirty="0" smtClean="0"/>
              <a:t>	Sandro Pereira:</a:t>
            </a:r>
          </a:p>
          <a:p>
            <a:pPr marL="0" indent="0">
              <a:buNone/>
            </a:pPr>
            <a:r>
              <a:rPr lang="pt-PT" sz="1600" dirty="0" smtClean="0"/>
              <a:t>		Email: </a:t>
            </a:r>
            <a:r>
              <a:rPr lang="pt-PT" sz="1600" b="1" dirty="0" smtClean="0">
                <a:hlinkClick r:id="rId3"/>
              </a:rPr>
              <a:t>sandro.pereira@devscope.net</a:t>
            </a:r>
            <a:endParaRPr lang="pt-PT" sz="1600" b="1" dirty="0"/>
          </a:p>
          <a:p>
            <a:pPr marL="0" indent="0">
              <a:buNone/>
            </a:pPr>
            <a:r>
              <a:rPr lang="pt-PT" sz="1600" dirty="0" smtClean="0"/>
              <a:t>		</a:t>
            </a:r>
            <a:r>
              <a:rPr lang="en-US" sz="1600" dirty="0" smtClean="0"/>
              <a:t>Blog</a:t>
            </a:r>
            <a:r>
              <a:rPr lang="en-US" sz="1600" dirty="0"/>
              <a:t>:</a:t>
            </a:r>
            <a:r>
              <a:rPr lang="en-US" sz="1600" dirty="0" smtClean="0"/>
              <a:t> </a:t>
            </a:r>
            <a:r>
              <a:rPr lang="en-US" sz="1600" b="1" dirty="0">
                <a:hlinkClick r:id="rId4"/>
              </a:rPr>
              <a:t>http://sandroaspbiztalkblog.wordpress.com/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 smtClean="0"/>
              <a:t>		MVP: </a:t>
            </a:r>
            <a:r>
              <a:rPr lang="en-US" sz="1600" b="1" dirty="0">
                <a:hlinkClick r:id="rId5"/>
              </a:rPr>
              <a:t>https://mvp.support.microsoft.com/profile/Sandro.Pereira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	José </a:t>
            </a:r>
            <a:r>
              <a:rPr lang="en-US" sz="2000" dirty="0"/>
              <a:t>António </a:t>
            </a:r>
            <a:r>
              <a:rPr lang="en-US" sz="2000" dirty="0" smtClean="0"/>
              <a:t>Silva:</a:t>
            </a:r>
            <a:endParaRPr lang="en-US" sz="2000" dirty="0"/>
          </a:p>
          <a:p>
            <a:pPr marL="0" indent="0">
              <a:buNone/>
            </a:pPr>
            <a:r>
              <a:rPr lang="pt-PT" sz="1600" dirty="0"/>
              <a:t>	</a:t>
            </a:r>
            <a:r>
              <a:rPr lang="pt-PT" sz="1600" dirty="0" smtClean="0"/>
              <a:t>	Email</a:t>
            </a:r>
            <a:r>
              <a:rPr lang="pt-PT" sz="1600" dirty="0"/>
              <a:t>: </a:t>
            </a:r>
            <a:r>
              <a:rPr lang="pt-PT" sz="1600" b="1" dirty="0">
                <a:hlinkClick r:id="rId3"/>
              </a:rPr>
              <a:t>joseantonio.silva@devscope.net</a:t>
            </a:r>
            <a:endParaRPr lang="pt-PT" sz="1600" b="1" dirty="0"/>
          </a:p>
          <a:p>
            <a:pPr marL="0" indent="0">
              <a:buNone/>
            </a:pPr>
            <a:r>
              <a:rPr lang="pt-PT" sz="1600" dirty="0"/>
              <a:t>	</a:t>
            </a:r>
            <a:r>
              <a:rPr lang="pt-PT" sz="1600" dirty="0" smtClean="0"/>
              <a:t>	</a:t>
            </a:r>
            <a:r>
              <a:rPr lang="en-US" sz="1600" dirty="0" smtClean="0"/>
              <a:t>Blog</a:t>
            </a:r>
            <a:r>
              <a:rPr lang="en-US" sz="1600" dirty="0"/>
              <a:t>: </a:t>
            </a:r>
            <a:r>
              <a:rPr lang="en-US" sz="1600" b="1" dirty="0">
                <a:hlinkClick r:id="rId6"/>
              </a:rPr>
              <a:t>http://</a:t>
            </a:r>
            <a:r>
              <a:rPr lang="en-US" sz="1600" b="1" dirty="0" smtClean="0">
                <a:hlinkClick r:id="rId6"/>
              </a:rPr>
              <a:t>canoas.com/blog/</a:t>
            </a:r>
            <a:endParaRPr lang="en-US" b="1" dirty="0" smtClean="0"/>
          </a:p>
          <a:p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95536" y="6202535"/>
            <a:ext cx="271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http://www.devscope.net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3124200" y="2133600"/>
            <a:ext cx="2667000" cy="1329595"/>
          </a:xfrm>
        </p:spPr>
        <p:txBody>
          <a:bodyPr/>
          <a:lstStyle/>
          <a:p>
            <a:r>
              <a:rPr lang="pt-PT" sz="9600" dirty="0" smtClean="0">
                <a:solidFill>
                  <a:srgbClr val="FFFFFF"/>
                </a:solidFill>
                <a:latin typeface="Arial" pitchFamily="34" charset="0"/>
              </a:rPr>
              <a:t>Q&amp;A</a:t>
            </a:r>
            <a:endParaRPr lang="en-US" sz="9600" dirty="0"/>
          </a:p>
        </p:txBody>
      </p:sp>
      <p:sp>
        <p:nvSpPr>
          <p:cNvPr id="4" name="Rectangle 3"/>
          <p:cNvSpPr/>
          <p:nvPr/>
        </p:nvSpPr>
        <p:spPr>
          <a:xfrm>
            <a:off x="3657600" y="6248400"/>
            <a:ext cx="2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http://www.devscope.net</a:t>
            </a:r>
            <a:endParaRPr lang="en-US" dirty="0"/>
          </a:p>
        </p:txBody>
      </p:sp>
      <p:pic>
        <p:nvPicPr>
          <p:cNvPr id="6" name="Picture 5" descr="Microsoft logo and tagline"/>
          <p:cNvPicPr>
            <a:picLocks noChangeAspect="1" noChangeArrowheads="1"/>
          </p:cNvPicPr>
          <p:nvPr/>
        </p:nvPicPr>
        <p:blipFill>
          <a:blip r:embed="rId3" cstate="print"/>
          <a:srcRect r="23055" b="38075"/>
          <a:stretch>
            <a:fillRect/>
          </a:stretch>
        </p:blipFill>
        <p:spPr bwMode="black">
          <a:xfrm>
            <a:off x="228600" y="6557976"/>
            <a:ext cx="838200" cy="145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38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783"/>
            <a:ext cx="9144000" cy="45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1"/>
          <p:cNvSpPr>
            <a:spLocks noGrp="1" noChangeArrowheads="1"/>
          </p:cNvSpPr>
          <p:nvPr>
            <p:ph type="title"/>
          </p:nvPr>
        </p:nvSpPr>
        <p:spPr>
          <a:xfrm>
            <a:off x="190500" y="76200"/>
            <a:ext cx="8877300" cy="601851"/>
          </a:xfrm>
        </p:spPr>
        <p:txBody>
          <a:bodyPr lIns="0" tIns="0" rIns="0" bIns="0" anchor="b"/>
          <a:lstStyle/>
          <a:p>
            <a:pPr>
              <a:lnSpc>
                <a:spcPct val="95000"/>
              </a:lnSpc>
            </a:pPr>
            <a:r>
              <a:rPr lang="pt-PT" sz="4000" dirty="0" smtClean="0"/>
              <a:t>EDI: </a:t>
            </a:r>
            <a:r>
              <a:rPr lang="pt-PT" sz="4000" dirty="0"/>
              <a:t>Cenário </a:t>
            </a:r>
            <a:r>
              <a:rPr lang="pt-PT" sz="4000" dirty="0" err="1"/>
              <a:t>Business</a:t>
            </a:r>
            <a:r>
              <a:rPr lang="pt-PT" sz="4000" dirty="0"/>
              <a:t>-to-</a:t>
            </a:r>
            <a:r>
              <a:rPr lang="pt-PT" sz="4000" dirty="0" err="1"/>
              <a:t>Business</a:t>
            </a:r>
            <a:r>
              <a:rPr lang="pt-PT" sz="4000" dirty="0"/>
              <a:t> (B2B)</a:t>
            </a:r>
            <a:endParaRPr lang="en-US" sz="4000" spc="-150" dirty="0">
              <a:solidFill>
                <a:srgbClr val="FFFFFF"/>
              </a:solidFill>
            </a:endParaRPr>
          </a:p>
        </p:txBody>
      </p:sp>
      <p:pic>
        <p:nvPicPr>
          <p:cNvPr id="4099" name="Picture 3" descr="C:\Users\spereira\Desktop\Untitle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1276350"/>
            <a:ext cx="92964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18" descr="F:\Shapes\Arrows\Curved\arrow 3 yellow arrow 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339635" flipH="1">
            <a:off x="901793" y="2839440"/>
            <a:ext cx="1406791" cy="443056"/>
          </a:xfrm>
          <a:prstGeom prst="rect">
            <a:avLst/>
          </a:prstGeom>
          <a:noFill/>
        </p:spPr>
      </p:pic>
      <p:pic>
        <p:nvPicPr>
          <p:cNvPr id="120" name="Picture 119" descr="j0202496[1]"/>
          <p:cNvPicPr>
            <a:picLocks noChangeAspect="1" noChangeArrowheads="1"/>
          </p:cNvPicPr>
          <p:nvPr/>
        </p:nvPicPr>
        <p:blipFill>
          <a:blip r:embed="rId4" cstate="print">
            <a:lum bright="-33000" contrast="74000"/>
          </a:blip>
          <a:srcRect/>
          <a:stretch>
            <a:fillRect/>
          </a:stretch>
        </p:blipFill>
        <p:spPr bwMode="auto">
          <a:xfrm>
            <a:off x="193267" y="2114832"/>
            <a:ext cx="916877" cy="8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120"/>
          <p:cNvPicPr>
            <a:picLocks noChangeAspect="1" noChangeArrowheads="1"/>
          </p:cNvPicPr>
          <p:nvPr/>
        </p:nvPicPr>
        <p:blipFill>
          <a:blip r:embed="rId5" cstate="print">
            <a:lum bright="-27000" contrast="60000"/>
          </a:blip>
          <a:srcRect/>
          <a:stretch>
            <a:fillRect/>
          </a:stretch>
        </p:blipFill>
        <p:spPr bwMode="auto">
          <a:xfrm flipH="1">
            <a:off x="1429635" y="3126346"/>
            <a:ext cx="678268" cy="82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Picture 121" descr="small business blue"/>
          <p:cNvPicPr>
            <a:picLocks noChangeAspect="1" noChangeArrowheads="1"/>
          </p:cNvPicPr>
          <p:nvPr/>
        </p:nvPicPr>
        <p:blipFill>
          <a:blip r:embed="rId6" cstate="print">
            <a:lum bright="-27000" contrast="64000"/>
          </a:blip>
          <a:srcRect/>
          <a:stretch>
            <a:fillRect/>
          </a:stretch>
        </p:blipFill>
        <p:spPr bwMode="auto">
          <a:xfrm>
            <a:off x="2274341" y="4555902"/>
            <a:ext cx="904350" cy="8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122"/>
          <p:cNvPicPr>
            <a:picLocks noChangeAspect="1" noChangeArrowheads="1"/>
          </p:cNvPicPr>
          <p:nvPr/>
        </p:nvPicPr>
        <p:blipFill>
          <a:blip r:embed="rId7" cstate="print">
            <a:lum bright="-34000" contrast="37000"/>
          </a:blip>
          <a:srcRect/>
          <a:stretch>
            <a:fillRect/>
          </a:stretch>
        </p:blipFill>
        <p:spPr bwMode="auto">
          <a:xfrm>
            <a:off x="7894834" y="4769092"/>
            <a:ext cx="514282" cy="94590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124" name="Picture 123"/>
          <p:cNvPicPr>
            <a:picLocks noChangeAspect="1" noChangeArrowheads="1"/>
          </p:cNvPicPr>
          <p:nvPr/>
        </p:nvPicPr>
        <p:blipFill>
          <a:blip r:embed="rId8" cstate="print">
            <a:lum bright="-49000"/>
          </a:blip>
          <a:srcRect/>
          <a:stretch>
            <a:fillRect/>
          </a:stretch>
        </p:blipFill>
        <p:spPr bwMode="auto">
          <a:xfrm>
            <a:off x="5048602" y="3058472"/>
            <a:ext cx="536162" cy="30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124"/>
          <p:cNvPicPr>
            <a:picLocks noChangeAspect="1" noChangeArrowheads="1"/>
          </p:cNvPicPr>
          <p:nvPr/>
        </p:nvPicPr>
        <p:blipFill>
          <a:blip r:embed="rId8" cstate="print">
            <a:lum bright="-49000"/>
          </a:blip>
          <a:srcRect/>
          <a:stretch>
            <a:fillRect/>
          </a:stretch>
        </p:blipFill>
        <p:spPr bwMode="auto">
          <a:xfrm flipH="1">
            <a:off x="4521972" y="3158541"/>
            <a:ext cx="505227" cy="30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125"/>
          <p:cNvPicPr>
            <a:picLocks noChangeAspect="1" noChangeArrowheads="1"/>
          </p:cNvPicPr>
          <p:nvPr/>
        </p:nvPicPr>
        <p:blipFill>
          <a:blip r:embed="rId9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2066030" y="3520892"/>
            <a:ext cx="246953" cy="39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7" name="Picture 126"/>
          <p:cNvPicPr>
            <a:picLocks noChangeAspect="1" noChangeArrowheads="1"/>
          </p:cNvPicPr>
          <p:nvPr/>
        </p:nvPicPr>
        <p:blipFill>
          <a:blip r:embed="rId9" cstate="print">
            <a:lum bright="-100000" contrast="-100000"/>
          </a:blip>
          <a:srcRect/>
          <a:stretch>
            <a:fillRect/>
          </a:stretch>
        </p:blipFill>
        <p:spPr bwMode="auto">
          <a:xfrm flipH="1">
            <a:off x="3091014" y="4883903"/>
            <a:ext cx="276253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8" name="Picture 127" descr="Inventory.png"/>
          <p:cNvPicPr>
            <a:picLocks noChangeAspect="1"/>
          </p:cNvPicPr>
          <p:nvPr/>
        </p:nvPicPr>
        <p:blipFill>
          <a:blip r:embed="rId10" cstate="print">
            <a:lum bright="-22000" contrast="65000"/>
          </a:blip>
          <a:stretch>
            <a:fillRect/>
          </a:stretch>
        </p:blipFill>
        <p:spPr>
          <a:xfrm>
            <a:off x="4145519" y="2462683"/>
            <a:ext cx="834060" cy="928689"/>
          </a:xfrm>
          <a:prstGeom prst="rect">
            <a:avLst/>
          </a:prstGeom>
        </p:spPr>
      </p:pic>
      <p:pic>
        <p:nvPicPr>
          <p:cNvPr id="129" name="Picture 128" descr="market.png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lum bright="-10000" contrast="39000"/>
          </a:blip>
          <a:stretch>
            <a:fillRect/>
          </a:stretch>
        </p:blipFill>
        <p:spPr>
          <a:xfrm>
            <a:off x="6928395" y="2096037"/>
            <a:ext cx="1127484" cy="930080"/>
          </a:xfrm>
          <a:prstGeom prst="rect">
            <a:avLst/>
          </a:prstGeom>
          <a:noFill/>
        </p:spPr>
      </p:pic>
      <p:pic>
        <p:nvPicPr>
          <p:cNvPr id="130" name="Picture 129"/>
          <p:cNvPicPr>
            <a:picLocks noChangeAspect="1" noChangeArrowheads="1"/>
          </p:cNvPicPr>
          <p:nvPr/>
        </p:nvPicPr>
        <p:blipFill>
          <a:blip r:embed="rId12" cstate="print">
            <a:lum bright="-36000" contrast="37000"/>
          </a:blip>
          <a:srcRect/>
          <a:stretch>
            <a:fillRect/>
          </a:stretch>
        </p:blipFill>
        <p:spPr bwMode="auto">
          <a:xfrm flipH="1">
            <a:off x="2133173" y="1914063"/>
            <a:ext cx="776891" cy="96551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131" name="Picture 130"/>
          <p:cNvPicPr>
            <a:picLocks noChangeAspect="1" noChangeArrowheads="1"/>
          </p:cNvPicPr>
          <p:nvPr/>
        </p:nvPicPr>
        <p:blipFill>
          <a:blip r:embed="rId13" cstate="print">
            <a:lum bright="-38000" contrast="17000"/>
          </a:blip>
          <a:srcRect/>
          <a:stretch>
            <a:fillRect/>
          </a:stretch>
        </p:blipFill>
        <p:spPr bwMode="auto">
          <a:xfrm>
            <a:off x="1652638" y="2064323"/>
            <a:ext cx="842762" cy="82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131"/>
          <p:cNvPicPr>
            <a:picLocks noChangeAspect="1" noChangeArrowheads="1"/>
          </p:cNvPicPr>
          <p:nvPr/>
        </p:nvPicPr>
        <p:blipFill>
          <a:blip r:embed="rId8" cstate="print">
            <a:lum bright="-49000"/>
          </a:blip>
          <a:srcRect/>
          <a:stretch>
            <a:fillRect/>
          </a:stretch>
        </p:blipFill>
        <p:spPr bwMode="auto">
          <a:xfrm rot="199726">
            <a:off x="2647077" y="2729357"/>
            <a:ext cx="457888" cy="33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" name="Group 132"/>
          <p:cNvGrpSpPr>
            <a:grpSpLocks/>
          </p:cNvGrpSpPr>
          <p:nvPr/>
        </p:nvGrpSpPr>
        <p:grpSpPr bwMode="auto">
          <a:xfrm>
            <a:off x="4971327" y="2662706"/>
            <a:ext cx="324528" cy="399388"/>
            <a:chOff x="4916" y="631"/>
            <a:chExt cx="556" cy="973"/>
          </a:xfrm>
        </p:grpSpPr>
        <p:pic>
          <p:nvPicPr>
            <p:cNvPr id="134" name="Picture 133" descr="ラック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16" y="806"/>
              <a:ext cx="556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" name="Picture 134" descr="荷物onパレット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24" y="631"/>
              <a:ext cx="33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6" name="Picture 135" descr="荷物onパレット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22" y="727"/>
              <a:ext cx="33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7" name="Picture 136" descr="荷物onパレット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23" y="817"/>
              <a:ext cx="33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8" name="Group 137"/>
          <p:cNvGrpSpPr>
            <a:grpSpLocks/>
          </p:cNvGrpSpPr>
          <p:nvPr/>
        </p:nvGrpSpPr>
        <p:grpSpPr bwMode="auto">
          <a:xfrm>
            <a:off x="2824947" y="2433354"/>
            <a:ext cx="309000" cy="351972"/>
            <a:chOff x="4916" y="631"/>
            <a:chExt cx="556" cy="973"/>
          </a:xfrm>
        </p:grpSpPr>
        <p:pic>
          <p:nvPicPr>
            <p:cNvPr id="139" name="Picture 138" descr="ラック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16" y="806"/>
              <a:ext cx="556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0" name="Picture 139" descr="荷物onパレット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24" y="631"/>
              <a:ext cx="33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1" name="Picture 140" descr="荷物onパレット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22" y="727"/>
              <a:ext cx="33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" name="Picture 141" descr="荷物onパレット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23" y="817"/>
              <a:ext cx="33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" name="Picture 142"/>
          <p:cNvPicPr>
            <a:picLocks noChangeAspect="1" noChangeArrowheads="1"/>
          </p:cNvPicPr>
          <p:nvPr/>
        </p:nvPicPr>
        <p:blipFill>
          <a:blip r:embed="rId9" cstate="print">
            <a:lum bright="-100000" contrast="-100000"/>
          </a:blip>
          <a:srcRect/>
          <a:stretch>
            <a:fillRect/>
          </a:stretch>
        </p:blipFill>
        <p:spPr bwMode="auto">
          <a:xfrm flipH="1">
            <a:off x="7596474" y="5074939"/>
            <a:ext cx="276253" cy="4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Picture 143" descr="F:\Shapes\Arrows\Curved\arrow 3 yellow arrow top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3508968" flipH="1">
            <a:off x="302622" y="3051150"/>
            <a:ext cx="1278325" cy="500748"/>
          </a:xfrm>
          <a:prstGeom prst="rect">
            <a:avLst/>
          </a:prstGeom>
          <a:noFill/>
        </p:spPr>
      </p:pic>
      <p:pic>
        <p:nvPicPr>
          <p:cNvPr id="145" name="Picture 144" descr="F:\Shapes\Arrows\Curved\arrow 3 yellow arrow top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14153158" flipH="1">
            <a:off x="-309113" y="3783782"/>
            <a:ext cx="2986730" cy="469392"/>
          </a:xfrm>
          <a:prstGeom prst="rect">
            <a:avLst/>
          </a:prstGeom>
          <a:noFill/>
        </p:spPr>
      </p:pic>
      <p:pic>
        <p:nvPicPr>
          <p:cNvPr id="146" name="Picture 145" descr="F:\Shapes\Arrows\Curved\arrow 3 yellow arrow top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11377600" flipH="1" flipV="1">
            <a:off x="1894607" y="2098704"/>
            <a:ext cx="2553148" cy="442709"/>
          </a:xfrm>
          <a:prstGeom prst="rect">
            <a:avLst/>
          </a:prstGeom>
          <a:noFill/>
        </p:spPr>
      </p:pic>
      <p:pic>
        <p:nvPicPr>
          <p:cNvPr id="147" name="Picture 146" descr="F:\Shapes\Arrows\Curved\arrow 3 yellow arrow top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10800000" flipH="1" flipV="1">
            <a:off x="562592" y="1735430"/>
            <a:ext cx="6714054" cy="373487"/>
          </a:xfrm>
          <a:prstGeom prst="rect">
            <a:avLst/>
          </a:prstGeom>
          <a:noFill/>
        </p:spPr>
      </p:pic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8" cstate="print">
            <a:lum bright="-49000"/>
          </a:blip>
          <a:srcRect/>
          <a:stretch>
            <a:fillRect/>
          </a:stretch>
        </p:blipFill>
        <p:spPr bwMode="auto">
          <a:xfrm>
            <a:off x="5265397" y="2876018"/>
            <a:ext cx="536162" cy="30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8"/>
          <p:cNvPicPr>
            <a:picLocks noChangeAspect="1" noChangeArrowheads="1"/>
          </p:cNvPicPr>
          <p:nvPr/>
        </p:nvPicPr>
        <p:blipFill>
          <a:blip r:embed="rId8" cstate="print">
            <a:lum bright="-49000"/>
          </a:blip>
          <a:srcRect/>
          <a:stretch>
            <a:fillRect/>
          </a:stretch>
        </p:blipFill>
        <p:spPr bwMode="auto">
          <a:xfrm>
            <a:off x="5342671" y="2695712"/>
            <a:ext cx="536162" cy="30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149" descr="F:\Shapes\Arrows\Curved\Salmon arrow with edges 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20747700">
            <a:off x="5613226" y="2976615"/>
            <a:ext cx="1248646" cy="164189"/>
          </a:xfrm>
          <a:prstGeom prst="rect">
            <a:avLst/>
          </a:prstGeom>
          <a:noFill/>
        </p:spPr>
      </p:pic>
      <p:pic>
        <p:nvPicPr>
          <p:cNvPr id="151" name="Picture 150" descr="F:\Shapes\Arrows\Curved\Salmon arrow with edges 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9895989">
            <a:off x="5817140" y="2819921"/>
            <a:ext cx="1248646" cy="164189"/>
          </a:xfrm>
          <a:prstGeom prst="rect">
            <a:avLst/>
          </a:prstGeom>
          <a:noFill/>
        </p:spPr>
      </p:pic>
      <p:cxnSp>
        <p:nvCxnSpPr>
          <p:cNvPr id="152" name="Straight Connector 151"/>
          <p:cNvCxnSpPr/>
          <p:nvPr/>
        </p:nvCxnSpPr>
        <p:spPr>
          <a:xfrm rot="16200000" flipH="1">
            <a:off x="615050" y="2054181"/>
            <a:ext cx="154546" cy="643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3" name="Round Single Corner Rectangle 152"/>
          <p:cNvSpPr/>
          <p:nvPr/>
        </p:nvSpPr>
        <p:spPr bwMode="auto">
          <a:xfrm>
            <a:off x="1249333" y="2971802"/>
            <a:ext cx="1107585" cy="206063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Escritórios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4" name="Straight Connector 153"/>
          <p:cNvCxnSpPr>
            <a:stCxn id="153" idx="2"/>
          </p:cNvCxnSpPr>
          <p:nvPr/>
        </p:nvCxnSpPr>
        <p:spPr>
          <a:xfrm rot="5400000">
            <a:off x="1719414" y="3261575"/>
            <a:ext cx="167425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6200000" flipH="1">
            <a:off x="2660663" y="4679349"/>
            <a:ext cx="154546" cy="643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16200000" flipH="1">
            <a:off x="4437965" y="2567193"/>
            <a:ext cx="154546" cy="643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16200000" flipH="1">
            <a:off x="1687036" y="2353041"/>
            <a:ext cx="154546" cy="643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rot="16200000" flipH="1">
            <a:off x="7694204" y="2307465"/>
            <a:ext cx="154546" cy="643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16200000" flipH="1">
            <a:off x="8078426" y="4893996"/>
            <a:ext cx="154546" cy="643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0" name="Round Single Corner Rectangle 159"/>
          <p:cNvSpPr/>
          <p:nvPr/>
        </p:nvSpPr>
        <p:spPr bwMode="auto">
          <a:xfrm>
            <a:off x="2231348" y="4463607"/>
            <a:ext cx="897980" cy="156691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Fornecedor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Round Single Corner Rectangle 160"/>
          <p:cNvSpPr/>
          <p:nvPr/>
        </p:nvSpPr>
        <p:spPr bwMode="auto">
          <a:xfrm>
            <a:off x="7717748" y="4667523"/>
            <a:ext cx="868251" cy="152419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Fornecedor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2" name="Round Single Corner Rectangle 161"/>
          <p:cNvSpPr/>
          <p:nvPr/>
        </p:nvSpPr>
        <p:spPr bwMode="auto">
          <a:xfrm>
            <a:off x="1308538" y="2087774"/>
            <a:ext cx="1041044" cy="167425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Fabricante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3" name="Round Single Corner Rectangle 162"/>
          <p:cNvSpPr/>
          <p:nvPr/>
        </p:nvSpPr>
        <p:spPr bwMode="auto">
          <a:xfrm>
            <a:off x="4067662" y="2351468"/>
            <a:ext cx="929425" cy="143814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Distribuidor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ound Single Corner Rectangle 163"/>
          <p:cNvSpPr/>
          <p:nvPr/>
        </p:nvSpPr>
        <p:spPr bwMode="auto">
          <a:xfrm>
            <a:off x="7336748" y="2104626"/>
            <a:ext cx="954312" cy="150573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Revendedor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5" name="TextBox 139"/>
          <p:cNvSpPr txBox="1"/>
          <p:nvPr/>
        </p:nvSpPr>
        <p:spPr>
          <a:xfrm rot="20742809">
            <a:off x="5979175" y="2813259"/>
            <a:ext cx="91481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pt-PT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Logística</a:t>
            </a:r>
            <a:endParaRPr lang="en-US" sz="1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6" name="Picture 165" descr="F:\Shapes\Arrows\Curved\arrow 3 yellow arrow top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rot="5147623" flipH="1">
            <a:off x="2069962" y="3840997"/>
            <a:ext cx="1996962" cy="398666"/>
          </a:xfrm>
          <a:prstGeom prst="rect">
            <a:avLst/>
          </a:prstGeom>
          <a:noFill/>
        </p:spPr>
      </p:pic>
      <p:pic>
        <p:nvPicPr>
          <p:cNvPr id="167" name="Picture 166" descr="F:\Shapes\Arrows\Curved\arrow 3 yellow arrow top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 rot="7781183" flipH="1">
            <a:off x="1872212" y="3007258"/>
            <a:ext cx="835199" cy="458479"/>
          </a:xfrm>
          <a:prstGeom prst="rect">
            <a:avLst/>
          </a:prstGeom>
          <a:noFill/>
        </p:spPr>
      </p:pic>
      <p:pic>
        <p:nvPicPr>
          <p:cNvPr id="168" name="Picture 167" descr="F:\Shapes\Arrows\Curved\arrow 3 yellow arrow top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1342195" flipH="1" flipV="1">
            <a:off x="2759577" y="3969190"/>
            <a:ext cx="5299501" cy="458713"/>
          </a:xfrm>
          <a:prstGeom prst="rect">
            <a:avLst/>
          </a:prstGeom>
          <a:noFill/>
        </p:spPr>
      </p:pic>
      <p:pic>
        <p:nvPicPr>
          <p:cNvPr id="169" name="Picture 168" descr="F:\Shapes\Arrows\Curved\arrow 3 yellow arrow top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 rot="14153158" flipH="1">
            <a:off x="1233567" y="4132593"/>
            <a:ext cx="1182874" cy="484186"/>
          </a:xfrm>
          <a:prstGeom prst="rect">
            <a:avLst/>
          </a:prstGeom>
          <a:noFill/>
        </p:spPr>
      </p:pic>
      <p:pic>
        <p:nvPicPr>
          <p:cNvPr id="170" name="Picture 169" descr="F:\Shapes\Arrows\Curved\arrow 3 yellow arrow top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 rot="787069">
            <a:off x="923380" y="2318687"/>
            <a:ext cx="1148294" cy="252341"/>
          </a:xfrm>
          <a:prstGeom prst="rect">
            <a:avLst/>
          </a:prstGeom>
          <a:noFill/>
        </p:spPr>
      </p:pic>
      <p:pic>
        <p:nvPicPr>
          <p:cNvPr id="171" name="Picture 170" descr="F:\Shapes\Arrows\Curved\Salmon arrow with edges 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1871508">
            <a:off x="2994276" y="2904081"/>
            <a:ext cx="1248646" cy="164189"/>
          </a:xfrm>
          <a:prstGeom prst="rect">
            <a:avLst/>
          </a:prstGeom>
          <a:noFill/>
        </p:spPr>
      </p:pic>
      <p:pic>
        <p:nvPicPr>
          <p:cNvPr id="172" name="Picture 171" descr="F:\Shapes\Arrows\Curved\Salmon arrow with edges 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895844">
            <a:off x="2967836" y="3006186"/>
            <a:ext cx="1248646" cy="164189"/>
          </a:xfrm>
          <a:prstGeom prst="rect">
            <a:avLst/>
          </a:prstGeom>
          <a:noFill/>
        </p:spPr>
      </p:pic>
      <p:sp>
        <p:nvSpPr>
          <p:cNvPr id="173" name="TextBox 79"/>
          <p:cNvSpPr txBox="1"/>
          <p:nvPr/>
        </p:nvSpPr>
        <p:spPr>
          <a:xfrm rot="1118328">
            <a:off x="3183605" y="2911067"/>
            <a:ext cx="91481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indent="-396875">
              <a:lnSpc>
                <a:spcPct val="90000"/>
              </a:lnSpc>
              <a:spcBef>
                <a:spcPct val="20000"/>
              </a:spcBef>
              <a:buClr>
                <a:srgbClr val="777777"/>
              </a:buClr>
            </a:pPr>
            <a:r>
              <a:rPr lang="pt-PT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Logística</a:t>
            </a:r>
            <a:endParaRPr lang="en-US" sz="1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Round Single Corner Rectangle 173"/>
          <p:cNvSpPr/>
          <p:nvPr/>
        </p:nvSpPr>
        <p:spPr bwMode="auto">
          <a:xfrm>
            <a:off x="179062" y="1774064"/>
            <a:ext cx="1107585" cy="206063"/>
          </a:xfrm>
          <a:prstGeom prst="round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r>
              <a:rPr lang="pt-PT" sz="1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Empresa</a:t>
            </a:r>
            <a:endParaRPr lang="en-US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446448"/>
          </a:xfrm>
        </p:spPr>
        <p:txBody>
          <a:bodyPr>
            <a:normAutofit fontScale="77500" lnSpcReduction="20000"/>
          </a:bodyPr>
          <a:lstStyle/>
          <a:p>
            <a:r>
              <a:rPr lang="pt-PT" dirty="0" err="1" smtClean="0"/>
              <a:t>Electronic</a:t>
            </a:r>
            <a:r>
              <a:rPr lang="pt-PT" dirty="0" smtClean="0"/>
              <a:t> Data </a:t>
            </a:r>
            <a:r>
              <a:rPr lang="pt-PT" dirty="0" err="1" smtClean="0"/>
              <a:t>Interchange</a:t>
            </a:r>
            <a:r>
              <a:rPr lang="pt-PT" dirty="0" smtClean="0"/>
              <a:t> (EDI) refere-se à </a:t>
            </a:r>
            <a:r>
              <a:rPr lang="pt-PT" b="1" dirty="0" smtClean="0"/>
              <a:t>troca</a:t>
            </a:r>
            <a:r>
              <a:rPr lang="pt-PT" dirty="0" smtClean="0"/>
              <a:t> estruturada de </a:t>
            </a:r>
            <a:r>
              <a:rPr lang="pt-PT" b="1" dirty="0" smtClean="0"/>
              <a:t>dados de negócios </a:t>
            </a:r>
            <a:r>
              <a:rPr lang="pt-PT" dirty="0" smtClean="0"/>
              <a:t>entre sistemas utilizando um formato de dados padronizado. </a:t>
            </a:r>
          </a:p>
          <a:p>
            <a:endParaRPr lang="pt-PT" dirty="0" smtClean="0"/>
          </a:p>
          <a:p>
            <a:r>
              <a:rPr lang="en-US" dirty="0" err="1" smtClean="0"/>
              <a:t>Exemplos</a:t>
            </a:r>
            <a:r>
              <a:rPr lang="en-US" dirty="0" smtClean="0"/>
              <a:t> </a:t>
            </a:r>
            <a:r>
              <a:rPr lang="en-US" dirty="0" err="1" smtClean="0"/>
              <a:t>mensagens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Encomendas</a:t>
            </a:r>
            <a:r>
              <a:rPr lang="en-US" dirty="0" smtClean="0"/>
              <a:t>, </a:t>
            </a:r>
            <a:r>
              <a:rPr lang="en-US" dirty="0" err="1" smtClean="0"/>
              <a:t>Facturas</a:t>
            </a:r>
            <a:r>
              <a:rPr lang="en-US" dirty="0" smtClean="0"/>
              <a:t>, </a:t>
            </a:r>
            <a:r>
              <a:rPr lang="en-US" dirty="0" err="1" smtClean="0"/>
              <a:t>Notas</a:t>
            </a:r>
            <a:r>
              <a:rPr lang="en-US" dirty="0" smtClean="0"/>
              <a:t> </a:t>
            </a:r>
            <a:r>
              <a:rPr lang="en-US" dirty="0" err="1" smtClean="0"/>
              <a:t>Crédito</a:t>
            </a:r>
            <a:r>
              <a:rPr lang="en-US" dirty="0" smtClean="0"/>
              <a:t>/</a:t>
            </a:r>
            <a:r>
              <a:rPr lang="en-US" dirty="0" err="1" smtClean="0"/>
              <a:t>Debito</a:t>
            </a:r>
            <a:endParaRPr lang="en-US" dirty="0" smtClean="0"/>
          </a:p>
          <a:p>
            <a:pPr lvl="1"/>
            <a:r>
              <a:rPr lang="en-US" dirty="0" err="1" smtClean="0"/>
              <a:t>Guias</a:t>
            </a:r>
            <a:r>
              <a:rPr lang="en-US" dirty="0" smtClean="0"/>
              <a:t> de </a:t>
            </a:r>
            <a:r>
              <a:rPr lang="en-US" dirty="0" err="1" smtClean="0"/>
              <a:t>Entrada</a:t>
            </a:r>
            <a:r>
              <a:rPr lang="en-US" dirty="0" smtClean="0"/>
              <a:t>/</a:t>
            </a:r>
            <a:r>
              <a:rPr lang="en-US" dirty="0" err="1" smtClean="0"/>
              <a:t>Saída</a:t>
            </a:r>
            <a:endParaRPr lang="en-US" dirty="0" smtClean="0"/>
          </a:p>
          <a:p>
            <a:pPr lvl="1"/>
            <a:r>
              <a:rPr lang="en-US" dirty="0" err="1" smtClean="0"/>
              <a:t>Listas</a:t>
            </a:r>
            <a:r>
              <a:rPr lang="en-US" dirty="0" smtClean="0"/>
              <a:t> de </a:t>
            </a:r>
            <a:r>
              <a:rPr lang="en-US" dirty="0" err="1" smtClean="0"/>
              <a:t>Desembarque</a:t>
            </a:r>
            <a:r>
              <a:rPr lang="en-US" dirty="0" smtClean="0"/>
              <a:t>/</a:t>
            </a:r>
            <a:r>
              <a:rPr lang="en-US" dirty="0" err="1" smtClean="0"/>
              <a:t>Embarque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pt-PT" dirty="0" smtClean="0"/>
              <a:t>Formatos tradicionais:</a:t>
            </a:r>
          </a:p>
          <a:p>
            <a:pPr lvl="1"/>
            <a:r>
              <a:rPr lang="pt-PT" dirty="0" smtClean="0"/>
              <a:t>EDIFACT</a:t>
            </a:r>
          </a:p>
          <a:p>
            <a:pPr lvl="1"/>
            <a:r>
              <a:rPr lang="pt-PT" dirty="0" smtClean="0"/>
              <a:t>ANSI X12</a:t>
            </a:r>
          </a:p>
          <a:p>
            <a:pPr lvl="1"/>
            <a:r>
              <a:rPr lang="pt-PT" dirty="0" smtClean="0"/>
              <a:t>EANCOM</a:t>
            </a:r>
          </a:p>
          <a:p>
            <a:pPr lvl="1"/>
            <a:r>
              <a:rPr lang="pt-PT" dirty="0" smtClean="0"/>
              <a:t>XML</a:t>
            </a: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Visão Geral de Padrões EDI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76800"/>
            <a:ext cx="2544050" cy="167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17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381000" y="88611"/>
            <a:ext cx="8382000" cy="584775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95000"/>
              </a:lnSpc>
            </a:pPr>
            <a:endParaRPr lang="pt-PT" sz="4000" spc="-1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EDI - Objectivos e Benefícios 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217848"/>
          </a:xfrm>
        </p:spPr>
        <p:txBody>
          <a:bodyPr>
            <a:normAutofit fontScale="92500" lnSpcReduction="20000"/>
          </a:bodyPr>
          <a:lstStyle/>
          <a:p>
            <a:r>
              <a:rPr lang="pt-PT" b="1" dirty="0" smtClean="0"/>
              <a:t>Objectivos</a:t>
            </a:r>
            <a:r>
              <a:rPr lang="pt-PT" dirty="0" smtClean="0"/>
              <a:t> do EDI</a:t>
            </a:r>
          </a:p>
          <a:p>
            <a:pPr lvl="1"/>
            <a:r>
              <a:rPr lang="pt-PT" dirty="0" smtClean="0"/>
              <a:t>Substituição do uso de documentos em papel;  </a:t>
            </a:r>
          </a:p>
          <a:p>
            <a:pPr lvl="1"/>
            <a:r>
              <a:rPr lang="pt-PT" dirty="0" smtClean="0"/>
              <a:t>Automatizar procedimentos; </a:t>
            </a:r>
          </a:p>
          <a:p>
            <a:pPr lvl="1"/>
            <a:r>
              <a:rPr lang="pt-PT" dirty="0" smtClean="0"/>
              <a:t>Facilitar a integração dos dados das empresas.</a:t>
            </a:r>
          </a:p>
          <a:p>
            <a:pPr lvl="1"/>
            <a:endParaRPr lang="pt-PT" dirty="0" smtClean="0"/>
          </a:p>
          <a:p>
            <a:r>
              <a:rPr lang="pt-PT" b="1" dirty="0" smtClean="0"/>
              <a:t>Benefícios</a:t>
            </a:r>
            <a:r>
              <a:rPr lang="pt-PT" dirty="0" smtClean="0"/>
              <a:t> associados com a adopção do EDI incluem: </a:t>
            </a:r>
          </a:p>
          <a:p>
            <a:pPr lvl="1"/>
            <a:r>
              <a:rPr lang="pt-PT" dirty="0" smtClean="0"/>
              <a:t>Menor atraso na comunicação; </a:t>
            </a:r>
          </a:p>
          <a:p>
            <a:pPr lvl="1"/>
            <a:r>
              <a:rPr lang="pt-PT" dirty="0" smtClean="0"/>
              <a:t>Diminuição de erros de processamento</a:t>
            </a:r>
          </a:p>
          <a:p>
            <a:pPr lvl="1"/>
            <a:r>
              <a:rPr lang="pt-PT" dirty="0" smtClean="0"/>
              <a:t>Redução custos gerais (telefone, impressão, envio,…); </a:t>
            </a:r>
          </a:p>
          <a:p>
            <a:pPr lvl="1"/>
            <a:r>
              <a:rPr lang="pt-PT" dirty="0" smtClean="0"/>
              <a:t>Melhorias nos processos de pagamento e facturação.</a:t>
            </a:r>
          </a:p>
          <a:p>
            <a:pPr lvl="1"/>
            <a:r>
              <a:rPr lang="pt-PT" dirty="0" smtClean="0"/>
              <a:t>Fácil integração com novos clientes/fornecedores</a:t>
            </a:r>
          </a:p>
        </p:txBody>
      </p:sp>
    </p:spTree>
    <p:extLst>
      <p:ext uri="{BB962C8B-B14F-4D97-AF65-F5344CB8AC3E}">
        <p14:creationId xmlns:p14="http://schemas.microsoft.com/office/powerpoint/2010/main" val="5438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triped Right Arrow 30"/>
          <p:cNvSpPr/>
          <p:nvPr/>
        </p:nvSpPr>
        <p:spPr bwMode="auto">
          <a:xfrm rot="20675563">
            <a:off x="-332796" y="1010908"/>
            <a:ext cx="9680987" cy="2819680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pt-PT" sz="24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1631" y="4330005"/>
            <a:ext cx="15875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" tIns="0" rIns="381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144463" lvl="1" indent="-142875" defTabSz="895350">
              <a:buSzPct val="120000"/>
              <a:buFontTx/>
              <a:buChar char="•"/>
            </a:pPr>
            <a:r>
              <a:rPr lang="pt-PT" sz="1800" dirty="0">
                <a:solidFill>
                  <a:srgbClr val="FFFFFF"/>
                </a:solidFill>
                <a:latin typeface="Arial" pitchFamily="34" charset="0"/>
              </a:rPr>
              <a:t>Soluções verticais baseados</a:t>
            </a:r>
            <a:r>
              <a:rPr lang="en-US" altLang="ko-KR" sz="1800" dirty="0">
                <a:solidFill>
                  <a:srgbClr val="FFFFFF"/>
                </a:solidFill>
                <a:latin typeface="Arial" pitchFamily="34" charset="0"/>
              </a:rPr>
              <a:t>: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800" dirty="0">
                <a:solidFill>
                  <a:srgbClr val="FFFFFF"/>
                </a:solidFill>
                <a:latin typeface="Arial" pitchFamily="34" charset="0"/>
              </a:rPr>
              <a:t>HIPAA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800" dirty="0" err="1">
                <a:solidFill>
                  <a:srgbClr val="FFFFFF"/>
                </a:solidFill>
                <a:latin typeface="Arial" pitchFamily="34" charset="0"/>
              </a:rPr>
              <a:t>RosettaNet</a:t>
            </a:r>
            <a:endParaRPr lang="en-US" altLang="ko-KR" sz="18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10568" y="3844923"/>
            <a:ext cx="158908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" tIns="0" rIns="381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800" dirty="0" err="1">
                <a:solidFill>
                  <a:srgbClr val="FFFFFF"/>
                </a:solidFill>
                <a:latin typeface="Arial" pitchFamily="34" charset="0"/>
              </a:rPr>
              <a:t>Suporte</a:t>
            </a:r>
            <a:r>
              <a:rPr lang="en-US" altLang="ko-KR" sz="1800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800" dirty="0" err="1">
                <a:solidFill>
                  <a:srgbClr val="FFFFFF"/>
                </a:solidFill>
                <a:latin typeface="Arial" pitchFamily="34" charset="0"/>
              </a:rPr>
              <a:t>Expandido</a:t>
            </a:r>
            <a:r>
              <a:rPr lang="en-US" altLang="ko-KR" sz="1800" dirty="0">
                <a:solidFill>
                  <a:srgbClr val="FFFFFF"/>
                </a:solidFill>
                <a:latin typeface="Arial" pitchFamily="34" charset="0"/>
              </a:rPr>
              <a:t>: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800" dirty="0">
                <a:solidFill>
                  <a:srgbClr val="FFFFFF"/>
                </a:solidFill>
                <a:latin typeface="Arial" pitchFamily="34" charset="0"/>
              </a:rPr>
              <a:t> HL7 &amp; SWIFT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653632" y="3516312"/>
            <a:ext cx="158591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" tIns="0" rIns="381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Suporte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para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 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X12, EDIFACT, EANCOM, HIPAA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>
                <a:solidFill>
                  <a:srgbClr val="FFFFFF"/>
                </a:solidFill>
                <a:latin typeface="Arial" pitchFamily="34" charset="0"/>
              </a:rPr>
              <a:t>Suporte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Arial" pitchFamily="34" charset="0"/>
              </a:rPr>
              <a:t>ao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 AS2 e </a:t>
            </a:r>
            <a:r>
              <a:rPr lang="pt-PT" sz="1600" dirty="0">
                <a:solidFill>
                  <a:srgbClr val="FFFFFF"/>
                </a:solidFill>
                <a:latin typeface="Arial" pitchFamily="34" charset="0"/>
              </a:rPr>
              <a:t>certificação</a:t>
            </a:r>
            <a:endParaRPr lang="en-US" altLang="ko-KR" sz="16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76057" y="3075476"/>
            <a:ext cx="1589087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" tIns="0" rIns="381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>
                <a:solidFill>
                  <a:srgbClr val="FFFFFF"/>
                </a:solidFill>
                <a:latin typeface="Arial" pitchFamily="34" charset="0"/>
              </a:rPr>
              <a:t>Melhorias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 no </a:t>
            </a:r>
            <a:r>
              <a:rPr lang="en-US" altLang="ko-KR" sz="1600" dirty="0" err="1">
                <a:solidFill>
                  <a:srgbClr val="FFFFFF"/>
                </a:solidFill>
                <a:latin typeface="Arial" pitchFamily="34" charset="0"/>
              </a:rPr>
              <a:t>suporte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Arial" pitchFamily="34" charset="0"/>
              </a:rPr>
              <a:t>ao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 EDI: </a:t>
            </a:r>
            <a:r>
              <a:rPr lang="pt-PT" sz="1600" dirty="0">
                <a:solidFill>
                  <a:srgbClr val="FFFFFF"/>
                </a:solidFill>
                <a:latin typeface="Arial" pitchFamily="34" charset="0"/>
              </a:rPr>
              <a:t>Lotes (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batches</a:t>
            </a:r>
            <a:r>
              <a:rPr lang="pt-PT" sz="1600" dirty="0">
                <a:solidFill>
                  <a:srgbClr val="FFFFFF"/>
                </a:solidFill>
                <a:latin typeface="Arial" pitchFamily="34" charset="0"/>
              </a:rPr>
              <a:t>) múltiplos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, </a:t>
            </a:r>
            <a:r>
              <a:rPr lang="pt-PT" sz="1600" dirty="0">
                <a:solidFill>
                  <a:srgbClr val="FFFFFF"/>
                </a:solidFill>
                <a:latin typeface="Arial" pitchFamily="34" charset="0"/>
              </a:rPr>
              <a:t>Envelopes dinâmicos</a:t>
            </a:r>
            <a:endParaRPr lang="en-US" sz="1600" dirty="0">
              <a:solidFill>
                <a:srgbClr val="FFFFFF"/>
              </a:solidFill>
              <a:latin typeface="Arial" pitchFamily="34" charset="0"/>
            </a:endParaRP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HIPAA 5010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AS2 Drummond Certification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91307" y="2444750"/>
            <a:ext cx="8224835" cy="1649414"/>
            <a:chOff x="213" y="1008"/>
            <a:chExt cx="5182" cy="1039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" y="1793"/>
              <a:ext cx="1070" cy="254"/>
            </a:xfrm>
            <a:custGeom>
              <a:avLst/>
              <a:gdLst>
                <a:gd name="T0" fmla="*/ 0 w 1849"/>
                <a:gd name="T1" fmla="*/ 726 h 726"/>
                <a:gd name="T2" fmla="*/ 537 w 1849"/>
                <a:gd name="T3" fmla="*/ 272 h 726"/>
                <a:gd name="T4" fmla="*/ 1221 w 1849"/>
                <a:gd name="T5" fmla="*/ 28 h 726"/>
                <a:gd name="T6" fmla="*/ 1849 w 1849"/>
                <a:gd name="T7" fmla="*/ 105 h 7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9"/>
                <a:gd name="T13" fmla="*/ 0 h 726"/>
                <a:gd name="T14" fmla="*/ 1849 w 1849"/>
                <a:gd name="T15" fmla="*/ 726 h 7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9" h="726">
                  <a:moveTo>
                    <a:pt x="0" y="726"/>
                  </a:moveTo>
                  <a:cubicBezTo>
                    <a:pt x="167" y="557"/>
                    <a:pt x="334" y="388"/>
                    <a:pt x="537" y="272"/>
                  </a:cubicBezTo>
                  <a:cubicBezTo>
                    <a:pt x="740" y="156"/>
                    <a:pt x="1002" y="56"/>
                    <a:pt x="1221" y="28"/>
                  </a:cubicBezTo>
                  <a:cubicBezTo>
                    <a:pt x="1440" y="0"/>
                    <a:pt x="1695" y="56"/>
                    <a:pt x="1849" y="105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238" y="1598"/>
              <a:ext cx="1070" cy="252"/>
            </a:xfrm>
            <a:custGeom>
              <a:avLst/>
              <a:gdLst>
                <a:gd name="T0" fmla="*/ 0 w 1849"/>
                <a:gd name="T1" fmla="*/ 726 h 726"/>
                <a:gd name="T2" fmla="*/ 537 w 1849"/>
                <a:gd name="T3" fmla="*/ 272 h 726"/>
                <a:gd name="T4" fmla="*/ 1221 w 1849"/>
                <a:gd name="T5" fmla="*/ 28 h 726"/>
                <a:gd name="T6" fmla="*/ 1849 w 1849"/>
                <a:gd name="T7" fmla="*/ 105 h 7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9"/>
                <a:gd name="T13" fmla="*/ 0 h 726"/>
                <a:gd name="T14" fmla="*/ 1849 w 1849"/>
                <a:gd name="T15" fmla="*/ 726 h 7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9" h="726">
                  <a:moveTo>
                    <a:pt x="0" y="726"/>
                  </a:moveTo>
                  <a:cubicBezTo>
                    <a:pt x="167" y="557"/>
                    <a:pt x="334" y="388"/>
                    <a:pt x="537" y="272"/>
                  </a:cubicBezTo>
                  <a:cubicBezTo>
                    <a:pt x="740" y="156"/>
                    <a:pt x="1002" y="56"/>
                    <a:pt x="1221" y="28"/>
                  </a:cubicBezTo>
                  <a:cubicBezTo>
                    <a:pt x="1440" y="0"/>
                    <a:pt x="1695" y="56"/>
                    <a:pt x="1849" y="105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263" y="1401"/>
              <a:ext cx="1070" cy="253"/>
            </a:xfrm>
            <a:custGeom>
              <a:avLst/>
              <a:gdLst>
                <a:gd name="T0" fmla="*/ 0 w 1849"/>
                <a:gd name="T1" fmla="*/ 726 h 726"/>
                <a:gd name="T2" fmla="*/ 537 w 1849"/>
                <a:gd name="T3" fmla="*/ 272 h 726"/>
                <a:gd name="T4" fmla="*/ 1221 w 1849"/>
                <a:gd name="T5" fmla="*/ 28 h 726"/>
                <a:gd name="T6" fmla="*/ 1849 w 1849"/>
                <a:gd name="T7" fmla="*/ 105 h 7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9"/>
                <a:gd name="T13" fmla="*/ 0 h 726"/>
                <a:gd name="T14" fmla="*/ 1849 w 1849"/>
                <a:gd name="T15" fmla="*/ 726 h 7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9" h="726">
                  <a:moveTo>
                    <a:pt x="0" y="726"/>
                  </a:moveTo>
                  <a:cubicBezTo>
                    <a:pt x="167" y="557"/>
                    <a:pt x="334" y="388"/>
                    <a:pt x="537" y="272"/>
                  </a:cubicBezTo>
                  <a:cubicBezTo>
                    <a:pt x="740" y="156"/>
                    <a:pt x="1002" y="56"/>
                    <a:pt x="1221" y="28"/>
                  </a:cubicBezTo>
                  <a:cubicBezTo>
                    <a:pt x="1440" y="0"/>
                    <a:pt x="1695" y="56"/>
                    <a:pt x="1849" y="105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294" y="1203"/>
              <a:ext cx="1070" cy="254"/>
            </a:xfrm>
            <a:custGeom>
              <a:avLst/>
              <a:gdLst>
                <a:gd name="T0" fmla="*/ 0 w 1849"/>
                <a:gd name="T1" fmla="*/ 726 h 726"/>
                <a:gd name="T2" fmla="*/ 537 w 1849"/>
                <a:gd name="T3" fmla="*/ 272 h 726"/>
                <a:gd name="T4" fmla="*/ 1221 w 1849"/>
                <a:gd name="T5" fmla="*/ 28 h 726"/>
                <a:gd name="T6" fmla="*/ 1849 w 1849"/>
                <a:gd name="T7" fmla="*/ 105 h 7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9"/>
                <a:gd name="T13" fmla="*/ 0 h 726"/>
                <a:gd name="T14" fmla="*/ 1849 w 1849"/>
                <a:gd name="T15" fmla="*/ 726 h 7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9" h="726">
                  <a:moveTo>
                    <a:pt x="0" y="726"/>
                  </a:moveTo>
                  <a:cubicBezTo>
                    <a:pt x="167" y="557"/>
                    <a:pt x="334" y="388"/>
                    <a:pt x="537" y="272"/>
                  </a:cubicBezTo>
                  <a:cubicBezTo>
                    <a:pt x="740" y="156"/>
                    <a:pt x="1002" y="56"/>
                    <a:pt x="1221" y="28"/>
                  </a:cubicBezTo>
                  <a:cubicBezTo>
                    <a:pt x="1440" y="0"/>
                    <a:pt x="1695" y="56"/>
                    <a:pt x="1849" y="105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325" y="1008"/>
              <a:ext cx="1070" cy="254"/>
            </a:xfrm>
            <a:custGeom>
              <a:avLst/>
              <a:gdLst>
                <a:gd name="T0" fmla="*/ 0 w 1849"/>
                <a:gd name="T1" fmla="*/ 726 h 726"/>
                <a:gd name="T2" fmla="*/ 537 w 1849"/>
                <a:gd name="T3" fmla="*/ 272 h 726"/>
                <a:gd name="T4" fmla="*/ 1221 w 1849"/>
                <a:gd name="T5" fmla="*/ 28 h 726"/>
                <a:gd name="T6" fmla="*/ 1849 w 1849"/>
                <a:gd name="T7" fmla="*/ 105 h 7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9"/>
                <a:gd name="T13" fmla="*/ 0 h 726"/>
                <a:gd name="T14" fmla="*/ 1849 w 1849"/>
                <a:gd name="T15" fmla="*/ 726 h 7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9" h="726">
                  <a:moveTo>
                    <a:pt x="0" y="726"/>
                  </a:moveTo>
                  <a:cubicBezTo>
                    <a:pt x="167" y="557"/>
                    <a:pt x="334" y="388"/>
                    <a:pt x="537" y="272"/>
                  </a:cubicBezTo>
                  <a:cubicBezTo>
                    <a:pt x="740" y="156"/>
                    <a:pt x="1002" y="56"/>
                    <a:pt x="1221" y="28"/>
                  </a:cubicBezTo>
                  <a:cubicBezTo>
                    <a:pt x="1440" y="0"/>
                    <a:pt x="1695" y="56"/>
                    <a:pt x="1849" y="105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Freeform 12"/>
          <p:cNvSpPr>
            <a:spLocks/>
          </p:cNvSpPr>
          <p:nvPr/>
        </p:nvSpPr>
        <p:spPr bwMode="auto">
          <a:xfrm>
            <a:off x="275431" y="1868487"/>
            <a:ext cx="8348662" cy="3998913"/>
          </a:xfrm>
          <a:custGeom>
            <a:avLst/>
            <a:gdLst>
              <a:gd name="T0" fmla="*/ 0 w 4461"/>
              <a:gd name="T1" fmla="*/ 0 h 2346"/>
              <a:gd name="T2" fmla="*/ 0 w 4461"/>
              <a:gd name="T3" fmla="*/ 2346 h 2346"/>
              <a:gd name="T4" fmla="*/ 4461 w 4461"/>
              <a:gd name="T5" fmla="*/ 2346 h 2346"/>
              <a:gd name="T6" fmla="*/ 0 60000 65536"/>
              <a:gd name="T7" fmla="*/ 0 60000 65536"/>
              <a:gd name="T8" fmla="*/ 0 60000 65536"/>
              <a:gd name="T9" fmla="*/ 0 w 4461"/>
              <a:gd name="T10" fmla="*/ 0 h 2346"/>
              <a:gd name="T11" fmla="*/ 4461 w 4461"/>
              <a:gd name="T12" fmla="*/ 2346 h 23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61" h="2346">
                <a:moveTo>
                  <a:pt x="0" y="0"/>
                </a:moveTo>
                <a:lnTo>
                  <a:pt x="0" y="2346"/>
                </a:lnTo>
                <a:lnTo>
                  <a:pt x="4461" y="2346"/>
                </a:ln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194520" y="2754313"/>
            <a:ext cx="1797080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810" tIns="0" rIns="381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>
                <a:solidFill>
                  <a:srgbClr val="FFFFFF"/>
                </a:solidFill>
                <a:latin typeface="Arial" pitchFamily="34" charset="0"/>
              </a:rPr>
              <a:t>Melhorias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altLang="ko-KR" sz="1600" dirty="0" smtClean="0">
                <a:solidFill>
                  <a:srgbClr val="FFFFFF"/>
                </a:solidFill>
                <a:latin typeface="Arial" pitchFamily="34" charset="0"/>
              </a:rPr>
              <a:t>TPM</a:t>
            </a:r>
            <a:endParaRPr lang="en-US" sz="1600" dirty="0">
              <a:solidFill>
                <a:srgbClr val="FFFFFF"/>
              </a:solidFill>
              <a:latin typeface="Arial" pitchFamily="34" charset="0"/>
            </a:endParaRP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Melhorias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nos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mapeamentos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(BizTalk mapper)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Suporte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FTP/S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Melhorias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nos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rgbClr val="FFFFFF"/>
                </a:solidFill>
                <a:latin typeface="Arial" pitchFamily="34" charset="0"/>
              </a:rPr>
              <a:t>adaptadores</a:t>
            </a:r>
            <a:r>
              <a:rPr lang="en-US" altLang="ko-KR" sz="1600" dirty="0" smtClean="0">
                <a:solidFill>
                  <a:srgbClr val="FFFFFF"/>
                </a:solidFill>
                <a:latin typeface="Arial" pitchFamily="34" charset="0"/>
              </a:rPr>
              <a:t> FTP e LOB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SWIFT MP 2010</a:t>
            </a:r>
          </a:p>
          <a:p>
            <a:pPr marL="144463" lvl="1" indent="-142875" defTabSz="895350">
              <a:buSzPct val="120000"/>
              <a:buFontTx/>
              <a:buChar char="•"/>
            </a:pPr>
            <a:r>
              <a:rPr lang="pt-PT" sz="1600" dirty="0" smtClean="0">
                <a:solidFill>
                  <a:srgbClr val="FFFFFF"/>
                </a:solidFill>
                <a:latin typeface="Arial" pitchFamily="34" charset="0"/>
              </a:rPr>
              <a:t>Certificação </a:t>
            </a:r>
            <a:r>
              <a:rPr lang="en-US" altLang="ko-KR" sz="1600" dirty="0">
                <a:solidFill>
                  <a:srgbClr val="FFFFFF"/>
                </a:solidFill>
                <a:latin typeface="Arial" pitchFamily="34" charset="0"/>
              </a:rPr>
              <a:t>AS2 and SWIFT EAI </a:t>
            </a:r>
          </a:p>
        </p:txBody>
      </p:sp>
      <p:sp>
        <p:nvSpPr>
          <p:cNvPr id="30" name="Rectangle 1"/>
          <p:cNvSpPr txBox="1">
            <a:spLocks noChangeArrowheads="1"/>
          </p:cNvSpPr>
          <p:nvPr/>
        </p:nvSpPr>
        <p:spPr>
          <a:xfrm>
            <a:off x="361156" y="228600"/>
            <a:ext cx="8382000" cy="584775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pt-PT" sz="4000" dirty="0"/>
              <a:t>Melhoramentos ao suporte EDI</a:t>
            </a:r>
            <a:endParaRPr lang="pt-PT" sz="4000" spc="-15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" y="3229508"/>
            <a:ext cx="19431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26" y="2498205"/>
            <a:ext cx="1333500" cy="34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26" y="2179751"/>
            <a:ext cx="1279790" cy="33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36" y="1939924"/>
            <a:ext cx="1581561" cy="23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01" y="1524001"/>
            <a:ext cx="2123526" cy="40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27" y="987664"/>
            <a:ext cx="1402291" cy="7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1078776" cy="44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solidFill>
                  <a:srgbClr val="FFFFFF"/>
                </a:solidFill>
                <a:latin typeface="Arial" pitchFamily="34" charset="0"/>
              </a:rPr>
              <a:t>Business</a:t>
            </a: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dirty="0" err="1">
                <a:solidFill>
                  <a:srgbClr val="FFFFFF"/>
                </a:solidFill>
                <a:latin typeface="Arial" pitchFamily="34" charset="0"/>
              </a:rPr>
              <a:t>Activity</a:t>
            </a: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dirty="0" err="1">
                <a:solidFill>
                  <a:srgbClr val="FFFFFF"/>
                </a:solidFill>
                <a:latin typeface="Arial" pitchFamily="34" charset="0"/>
              </a:rPr>
              <a:t>Monitoring</a:t>
            </a:r>
            <a:r>
              <a:rPr lang="pt-PT" dirty="0">
                <a:solidFill>
                  <a:srgbClr val="FFFFFF"/>
                </a:solidFill>
                <a:latin typeface="Arial" pitchFamily="34" charset="0"/>
              </a:rPr>
              <a:t> (BAM</a:t>
            </a:r>
            <a:r>
              <a:rPr lang="pt-PT" dirty="0" smtClean="0">
                <a:solidFill>
                  <a:srgbClr val="FFFFFF"/>
                </a:solidFill>
                <a:latin typeface="Arial" pitchFamily="34" charset="0"/>
              </a:rPr>
              <a:t>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2313" y="4129901"/>
            <a:ext cx="7772400" cy="276999"/>
          </a:xfrm>
        </p:spPr>
        <p:txBody>
          <a:bodyPr/>
          <a:lstStyle/>
          <a:p>
            <a:r>
              <a:rPr lang="pt-PT" dirty="0" smtClean="0"/>
              <a:t>Conceitos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2852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733800" cy="354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BAM - Conceitos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5294048"/>
          </a:xfrm>
        </p:spPr>
        <p:txBody>
          <a:bodyPr>
            <a:normAutofit/>
          </a:bodyPr>
          <a:lstStyle/>
          <a:p>
            <a:pPr marL="0" indent="-230188">
              <a:lnSpc>
                <a:spcPct val="150000"/>
              </a:lnSpc>
              <a:buClr>
                <a:srgbClr val="FFFFFF"/>
              </a:buClr>
              <a:buSzPct val="80000"/>
              <a:buNone/>
            </a:pPr>
            <a:r>
              <a:rPr lang="pt-PT" sz="3000" dirty="0" err="1">
                <a:solidFill>
                  <a:srgbClr val="FFFFFF"/>
                </a:solidFill>
                <a:latin typeface="Arial" pitchFamily="34" charset="0"/>
              </a:rPr>
              <a:t>Business</a:t>
            </a:r>
            <a:r>
              <a:rPr lang="pt-PT" sz="3000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sz="3000" dirty="0" err="1">
                <a:solidFill>
                  <a:srgbClr val="FFFFFF"/>
                </a:solidFill>
                <a:latin typeface="Arial" pitchFamily="34" charset="0"/>
              </a:rPr>
              <a:t>Activity</a:t>
            </a:r>
            <a:r>
              <a:rPr lang="pt-PT" sz="3000" dirty="0">
                <a:solidFill>
                  <a:srgbClr val="FFFFFF"/>
                </a:solidFill>
                <a:latin typeface="Arial" pitchFamily="34" charset="0"/>
              </a:rPr>
              <a:t> </a:t>
            </a:r>
            <a:r>
              <a:rPr lang="pt-PT" sz="3000" dirty="0" err="1">
                <a:solidFill>
                  <a:srgbClr val="FFFFFF"/>
                </a:solidFill>
                <a:latin typeface="Arial" pitchFamily="34" charset="0"/>
              </a:rPr>
              <a:t>Monitoring</a:t>
            </a:r>
            <a:r>
              <a:rPr lang="pt-PT" sz="3000" dirty="0">
                <a:solidFill>
                  <a:srgbClr val="FFFFFF"/>
                </a:solidFill>
                <a:latin typeface="Arial" pitchFamily="34" charset="0"/>
              </a:rPr>
              <a:t> (BAM) é um módulo </a:t>
            </a: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>que </a:t>
            </a:r>
            <a:r>
              <a:rPr lang="pt-PT" sz="3000" b="1" dirty="0" smtClean="0">
                <a:solidFill>
                  <a:srgbClr val="FFFFFF"/>
                </a:solidFill>
                <a:latin typeface="Arial" pitchFamily="34" charset="0"/>
              </a:rPr>
              <a:t>captura dados </a:t>
            </a:r>
            <a:r>
              <a:rPr lang="pt-PT" sz="3000" b="1" dirty="0">
                <a:solidFill>
                  <a:srgbClr val="FFFFFF"/>
                </a:solidFill>
                <a:latin typeface="Arial" pitchFamily="34" charset="0"/>
              </a:rPr>
              <a:t>de negócio e </a:t>
            </a:r>
            <a:r>
              <a:rPr lang="pt-PT" sz="3000" b="1" i="1" dirty="0" err="1" smtClean="0">
                <a:solidFill>
                  <a:srgbClr val="FFFFFF"/>
                </a:solidFill>
                <a:latin typeface="Arial" pitchFamily="34" charset="0"/>
              </a:rPr>
              <a:t>milestones</a:t>
            </a: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> do </a:t>
            </a:r>
            <a:r>
              <a:rPr lang="pt-PT" sz="3000" dirty="0">
                <a:solidFill>
                  <a:srgbClr val="FFFFFF"/>
                </a:solidFill>
                <a:latin typeface="Arial" pitchFamily="34" charset="0"/>
              </a:rPr>
              <a:t>processo permitindo que os analistas de </a:t>
            </a: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>negócios monitorizem </a:t>
            </a:r>
            <a:r>
              <a:rPr lang="pt-PT" sz="3000" dirty="0">
                <a:solidFill>
                  <a:srgbClr val="FFFFFF"/>
                </a:solidFill>
                <a:latin typeface="Arial" pitchFamily="34" charset="0"/>
              </a:rPr>
              <a:t>e </a:t>
            </a: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/>
            </a:r>
            <a:b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</a:b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>analisem </a:t>
            </a:r>
            <a:r>
              <a:rPr lang="pt-PT" sz="3000" dirty="0">
                <a:solidFill>
                  <a:srgbClr val="FFFFFF"/>
                </a:solidFill>
                <a:latin typeface="Arial" pitchFamily="34" charset="0"/>
              </a:rPr>
              <a:t>os dados </a:t>
            </a: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>em</a:t>
            </a:r>
            <a:b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</a:br>
            <a:r>
              <a:rPr lang="pt-PT" sz="3000" dirty="0" smtClean="0">
                <a:solidFill>
                  <a:srgbClr val="FFFFFF"/>
                </a:solidFill>
                <a:latin typeface="Arial" pitchFamily="34" charset="0"/>
              </a:rPr>
              <a:t>tempo real</a:t>
            </a:r>
            <a:endParaRPr lang="pt-PT" sz="30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57200" y="1371600"/>
            <a:ext cx="8305800" cy="7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>
              <a:lnSpc>
                <a:spcPct val="95000"/>
              </a:lnSpc>
              <a:buClr>
                <a:srgbClr val="FFFFFF"/>
              </a:buClr>
              <a:buSzPct val="100000"/>
              <a:buFontTx/>
              <a:buChar char=" "/>
            </a:pPr>
            <a:endParaRPr lang="en-US" sz="5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9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|15.9|870"/>
</p:tagLst>
</file>

<file path=ppt/theme/theme1.xml><?xml version="1.0" encoding="utf-8"?>
<a:theme xmlns:a="http://schemas.openxmlformats.org/drawingml/2006/main" name="Main_Template">
  <a:themeElements>
    <a:clrScheme name="Biztalk">
      <a:dk1>
        <a:srgbClr val="000000"/>
      </a:dk1>
      <a:lt1>
        <a:srgbClr val="FFFFFF"/>
      </a:lt1>
      <a:dk2>
        <a:srgbClr val="C0C0C0"/>
      </a:dk2>
      <a:lt2>
        <a:srgbClr val="F8F8F8"/>
      </a:lt2>
      <a:accent1>
        <a:srgbClr val="003344"/>
      </a:accent1>
      <a:accent2>
        <a:srgbClr val="D70023"/>
      </a:accent2>
      <a:accent3>
        <a:srgbClr val="66AA44"/>
      </a:accent3>
      <a:accent4>
        <a:srgbClr val="FFDD00"/>
      </a:accent4>
      <a:accent5>
        <a:srgbClr val="AAADB0"/>
      </a:accent5>
      <a:accent6>
        <a:srgbClr val="C83D0E"/>
      </a:accent6>
      <a:hlink>
        <a:srgbClr val="66AA44"/>
      </a:hlink>
      <a:folHlink>
        <a:srgbClr val="FFDD00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accent6">
                <a:lumMod val="75000"/>
              </a:schemeClr>
            </a:gs>
            <a:gs pos="80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</a:gra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indent="-396875">
          <a:lnSpc>
            <a:spcPct val="90000"/>
          </a:lnSpc>
          <a:spcBef>
            <a:spcPct val="20000"/>
          </a:spcBef>
          <a:buClr>
            <a:srgbClr val="777777"/>
          </a:buClr>
          <a:defRPr sz="2400" dirty="0" err="1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in_Template">
  <a:themeElements>
    <a:clrScheme name="Biztalk">
      <a:dk1>
        <a:srgbClr val="000000"/>
      </a:dk1>
      <a:lt1>
        <a:srgbClr val="FFFFFF"/>
      </a:lt1>
      <a:dk2>
        <a:srgbClr val="C0C0C0"/>
      </a:dk2>
      <a:lt2>
        <a:srgbClr val="F8F8F8"/>
      </a:lt2>
      <a:accent1>
        <a:srgbClr val="003344"/>
      </a:accent1>
      <a:accent2>
        <a:srgbClr val="D70023"/>
      </a:accent2>
      <a:accent3>
        <a:srgbClr val="66AA44"/>
      </a:accent3>
      <a:accent4>
        <a:srgbClr val="FFDD00"/>
      </a:accent4>
      <a:accent5>
        <a:srgbClr val="AAADB0"/>
      </a:accent5>
      <a:accent6>
        <a:srgbClr val="C83D0E"/>
      </a:accent6>
      <a:hlink>
        <a:srgbClr val="66AA44"/>
      </a:hlink>
      <a:folHlink>
        <a:srgbClr val="FFDD00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accent6">
                <a:lumMod val="75000"/>
              </a:schemeClr>
            </a:gs>
            <a:gs pos="80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</a:gra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indent="-396875">
          <a:lnSpc>
            <a:spcPct val="90000"/>
          </a:lnSpc>
          <a:spcBef>
            <a:spcPct val="20000"/>
          </a:spcBef>
          <a:buClr>
            <a:srgbClr val="777777"/>
          </a:buClr>
          <a:defRPr sz="2400" dirty="0" err="1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icrosoft CSD">
  <a:themeElements>
    <a:clrScheme name="Custom 1">
      <a:dk1>
        <a:srgbClr val="000000"/>
      </a:dk1>
      <a:lt1>
        <a:srgbClr val="FFFFFF"/>
      </a:lt1>
      <a:dk2>
        <a:srgbClr val="C0C0C0"/>
      </a:dk2>
      <a:lt2>
        <a:srgbClr val="F8F8F8"/>
      </a:lt2>
      <a:accent1>
        <a:srgbClr val="003344"/>
      </a:accent1>
      <a:accent2>
        <a:srgbClr val="D70023"/>
      </a:accent2>
      <a:accent3>
        <a:srgbClr val="66AA44"/>
      </a:accent3>
      <a:accent4>
        <a:srgbClr val="FFDD00"/>
      </a:accent4>
      <a:accent5>
        <a:srgbClr val="AAADB0"/>
      </a:accent5>
      <a:accent6>
        <a:srgbClr val="C83D0E"/>
      </a:accent6>
      <a:hlink>
        <a:srgbClr val="66AA44"/>
      </a:hlink>
      <a:folHlink>
        <a:srgbClr val="FFDD00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indent="-396875">
          <a:lnSpc>
            <a:spcPct val="90000"/>
          </a:lnSpc>
          <a:spcBef>
            <a:spcPct val="20000"/>
          </a:spcBef>
          <a:buClr>
            <a:srgbClr val="777777"/>
          </a:buClr>
          <a:defRPr sz="2400" dirty="0" err="1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 Phone Orange Template">
  <a:themeElements>
    <a:clrScheme name="Windows Pone Final">
      <a:dk1>
        <a:sysClr val="windowText" lastClr="000000"/>
      </a:dk1>
      <a:lt1>
        <a:sysClr val="window" lastClr="FFFFFF"/>
      </a:lt1>
      <a:dk2>
        <a:srgbClr val="D4D4D4"/>
      </a:dk2>
      <a:lt2>
        <a:srgbClr val="525051"/>
      </a:lt2>
      <a:accent1>
        <a:srgbClr val="557EB9"/>
      </a:accent1>
      <a:accent2>
        <a:srgbClr val="EB7C00"/>
      </a:accent2>
      <a:accent3>
        <a:srgbClr val="6BBD46"/>
      </a:accent3>
      <a:accent4>
        <a:srgbClr val="FFA615"/>
      </a:accent4>
      <a:accent5>
        <a:srgbClr val="D4D4D4"/>
      </a:accent5>
      <a:accent6>
        <a:srgbClr val="525051"/>
      </a:accent6>
      <a:hlink>
        <a:srgbClr val="0000FF"/>
      </a:hlink>
      <a:folHlink>
        <a:srgbClr val="800080"/>
      </a:folHlink>
    </a:clrScheme>
    <a:fontScheme name="Custom 4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smtClean="0">
            <a:gradFill>
              <a:gsLst>
                <a:gs pos="0">
                  <a:schemeClr val="bg1"/>
                </a:gs>
                <a:gs pos="50000">
                  <a:schemeClr val="bg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TechEd North America 2009">
  <a:themeElements>
    <a:clrScheme name="Custom 26">
      <a:dk1>
        <a:srgbClr val="000000"/>
      </a:dk1>
      <a:lt1>
        <a:srgbClr val="FFFFFF"/>
      </a:lt1>
      <a:dk2>
        <a:srgbClr val="CCFFCC"/>
      </a:dk2>
      <a:lt2>
        <a:srgbClr val="CCCCCC"/>
      </a:lt2>
      <a:accent1>
        <a:srgbClr val="99CC99"/>
      </a:accent1>
      <a:accent2>
        <a:srgbClr val="00994B"/>
      </a:accent2>
      <a:accent3>
        <a:srgbClr val="1E78B9"/>
      </a:accent3>
      <a:accent4>
        <a:srgbClr val="F5821E"/>
      </a:accent4>
      <a:accent5>
        <a:srgbClr val="FFFF11"/>
      </a:accent5>
      <a:accent6>
        <a:srgbClr val="D90026"/>
      </a:accent6>
      <a:hlink>
        <a:srgbClr val="F3EB4F"/>
      </a:hlink>
      <a:folHlink>
        <a:srgbClr val="68188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alpha val="50000"/>
          </a:schemeClr>
        </a:solidFill>
        <a:ln>
          <a:headEnd type="none" w="med" len="med"/>
          <a:tailEnd type="none" w="med" len="med"/>
        </a:ln>
        <a:effectLst/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prstMaterial="flat">
          <a:contourClr>
            <a:schemeClr val="accent2">
              <a:satMod val="300000"/>
            </a:schemeClr>
          </a:contourClr>
        </a:sp3d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marL="0" algn="ctr" defTabSz="914099" rtl="0" eaLnBrk="1" fontAlgn="base" latinLnBrk="0" hangingPunct="1">
          <a:spcBef>
            <a:spcPct val="0"/>
          </a:spcBef>
          <a:spcAft>
            <a:spcPct val="0"/>
          </a:spcAft>
          <a:defRPr sz="2000" kern="120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  <a:ea typeface="+mn-ea"/>
            <a:cs typeface="+mn-cs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279c20c3caf3300dae6b438536eb8c56">
  <xsd:schema xmlns:xsd="http://www.w3.org/2001/XMLSchema" xmlns:p="http://schemas.microsoft.com/office/2006/metadata/properties" targetNamespace="http://schemas.microsoft.com/office/2006/metadata/properties" ma:root="true" ma:fieldsID="0d2e1ca116041f9e11471c52c4c9d6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BE3EF15-40A3-49B7-8AD5-A1D8AB3747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EE7CFB-29A3-4297-B6D0-315F45E1E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34C9E20-5435-45AD-AAB4-8ACBFBF48924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1103</Words>
  <Application>Microsoft Office PowerPoint</Application>
  <PresentationFormat>On-screen Show (4:3)</PresentationFormat>
  <Paragraphs>384</Paragraphs>
  <Slides>38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Main_Template</vt:lpstr>
      <vt:lpstr>1_Main_Template</vt:lpstr>
      <vt:lpstr>Microsoft CSD</vt:lpstr>
      <vt:lpstr>Windows Phone Orange Template</vt:lpstr>
      <vt:lpstr>TechEd North America 2009</vt:lpstr>
      <vt:lpstr>Business Activity Monitoring (BAM) em trocas electrónicas de documentos (EDI)</vt:lpstr>
      <vt:lpstr>Agenda</vt:lpstr>
      <vt:lpstr>Electronic Data Interchange (EDI)</vt:lpstr>
      <vt:lpstr>EDI: Cenário Business-to-Business (B2B)</vt:lpstr>
      <vt:lpstr>Visão Geral de Padrões EDI</vt:lpstr>
      <vt:lpstr>EDI - Objectivos e Benefícios </vt:lpstr>
      <vt:lpstr>PowerPoint Presentation</vt:lpstr>
      <vt:lpstr>Business Activity Monitoring (BAM)</vt:lpstr>
      <vt:lpstr>BAM - Conceitos</vt:lpstr>
      <vt:lpstr>Business Activity Monitoring @ Biztalk</vt:lpstr>
      <vt:lpstr>PowerPoint Presentation</vt:lpstr>
      <vt:lpstr>BAM Observation Model</vt:lpstr>
      <vt:lpstr>BAM Observation Model</vt:lpstr>
      <vt:lpstr>BAM Activity</vt:lpstr>
      <vt:lpstr>BAM Activity</vt:lpstr>
      <vt:lpstr>BAM Activity View</vt:lpstr>
      <vt:lpstr>BAM Activity View</vt:lpstr>
      <vt:lpstr>BAM Database Infrastructure</vt:lpstr>
      <vt:lpstr>Ferramentas suporte ao BAM</vt:lpstr>
      <vt:lpstr>Portal BAM</vt:lpstr>
      <vt:lpstr>Business Activity Monitoring (BAM)  Através do Office BI</vt:lpstr>
      <vt:lpstr>BAM através do Office BI</vt:lpstr>
      <vt:lpstr>Caso Prático</vt:lpstr>
      <vt:lpstr>O problema (Requisitos)</vt:lpstr>
      <vt:lpstr>Visão geral da infra-estrutura</vt:lpstr>
      <vt:lpstr>Arquitectura da solução adoptada</vt:lpstr>
      <vt:lpstr>Receive Pipeline</vt:lpstr>
      <vt:lpstr>Ficheiro de configuração tracking</vt:lpstr>
      <vt:lpstr>Orquestrações</vt:lpstr>
      <vt:lpstr>Send Pipeline</vt:lpstr>
      <vt:lpstr>Criação contexto mensagem Arquivo e tracking</vt:lpstr>
      <vt:lpstr>BAM Portal: EDI Tracking</vt:lpstr>
      <vt:lpstr>BAM Portal: EDI Tracking</vt:lpstr>
      <vt:lpstr>BAM Portal: EDI Tracking</vt:lpstr>
      <vt:lpstr>BAM Portal: EDI Tracking</vt:lpstr>
      <vt:lpstr>PowerPoint Presentation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Rissland</dc:creator>
  <cp:lastModifiedBy>Sandro Pereira</cp:lastModifiedBy>
  <cp:revision>127</cp:revision>
  <dcterms:created xsi:type="dcterms:W3CDTF">2006-08-16T00:00:00Z</dcterms:created>
  <dcterms:modified xsi:type="dcterms:W3CDTF">2011-10-20T17:15:06Z</dcterms:modified>
</cp:coreProperties>
</file>